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Lst>
  <p:sldSz cy="5143500" cx="9144000"/>
  <p:notesSz cx="6858000" cy="9144000"/>
  <p:embeddedFontLst>
    <p:embeddedFont>
      <p:font typeface="PT Sans Narrow"/>
      <p:regular r:id="rId163"/>
      <p:bold r:id="rId164"/>
    </p:embeddedFont>
    <p:embeddedFont>
      <p:font typeface="Lato"/>
      <p:regular r:id="rId165"/>
      <p:bold r:id="rId166"/>
      <p:italic r:id="rId167"/>
      <p:boldItalic r:id="rId168"/>
    </p:embeddedFont>
    <p:embeddedFont>
      <p:font typeface="Open Sans"/>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OpenSans-boldItalic.fntdata"/><Relationship Id="rId65" Type="http://schemas.openxmlformats.org/officeDocument/2006/relationships/slide" Target="slides/slide60.xml"/><Relationship Id="rId171" Type="http://schemas.openxmlformats.org/officeDocument/2006/relationships/font" Target="fonts/OpenSans-italic.fntdata"/><Relationship Id="rId68" Type="http://schemas.openxmlformats.org/officeDocument/2006/relationships/slide" Target="slides/slide63.xml"/><Relationship Id="rId170" Type="http://schemas.openxmlformats.org/officeDocument/2006/relationships/font" Target="fonts/OpenSans-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Lato-regular.fntdata"/><Relationship Id="rId69" Type="http://schemas.openxmlformats.org/officeDocument/2006/relationships/slide" Target="slides/slide64.xml"/><Relationship Id="rId164" Type="http://schemas.openxmlformats.org/officeDocument/2006/relationships/font" Target="fonts/PTSansNarrow-bold.fntdata"/><Relationship Id="rId163" Type="http://schemas.openxmlformats.org/officeDocument/2006/relationships/font" Target="fonts/PTSansNarrow-regular.fntdata"/><Relationship Id="rId162" Type="http://schemas.openxmlformats.org/officeDocument/2006/relationships/slide" Target="slides/slide157.xml"/><Relationship Id="rId169" Type="http://schemas.openxmlformats.org/officeDocument/2006/relationships/font" Target="fonts/OpenSans-regular.fntdata"/><Relationship Id="rId168" Type="http://schemas.openxmlformats.org/officeDocument/2006/relationships/font" Target="fonts/Lato-boldItalic.fntdata"/><Relationship Id="rId167" Type="http://schemas.openxmlformats.org/officeDocument/2006/relationships/font" Target="fonts/Lato-italic.fntdata"/><Relationship Id="rId166" Type="http://schemas.openxmlformats.org/officeDocument/2006/relationships/font" Target="fonts/Lat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7199e65b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7199e65b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717559b2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717559b2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717559b22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717559b22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717559b22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717559b22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f7dad5b44c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f7dad5b44c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f717559b2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f717559b22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f717559b22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f717559b22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f717559b22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f717559b22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f717559b2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f717559b2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f717559b22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f717559b22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7dad5b44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7dad5b44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7199e65b0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7199e65b0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717559b2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f717559b22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f717559b22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f717559b22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717559b22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f717559b22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717559b2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717559b2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717559b22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717559b22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f717559b22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f717559b22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f717559b22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f717559b22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f717559b22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f717559b22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f717559b22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f717559b22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f717559b2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f717559b2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7199e65b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7199e65b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f717559b22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f717559b22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717559b22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717559b22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f717559b22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f717559b22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f717559b22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f717559b22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f717559b2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f717559b2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717559b2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f717559b2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f717559b22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f717559b22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f717559b2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f717559b2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f717559b22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f717559b22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f717559b22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f717559b22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717559b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717559b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f717559b22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f717559b22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f717559b22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f717559b22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f717559b22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f717559b22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717559b22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717559b22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f717559b2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f717559b2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f717559b22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f717559b22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f717559b22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f717559b22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717559b22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f717559b22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f717559b2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f717559b2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f717559b22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f717559b22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717559b2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717559b2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717559b22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717559b22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f717559b22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f717559b22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717559b22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717559b22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717559b22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717559b22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717559b22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717559b22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f717559b22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f717559b22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f717559b22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f717559b22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f717559b22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f717559b22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f717559b22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f717559b2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f717559b22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f717559b22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7199e65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7199e65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f717559b2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f717559b2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f717559b22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f717559b22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f717559b2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f717559b2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f717559b22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f717559b22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f717559b2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f717559b2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f717559b2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f717559b2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f717559b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f717559b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f717559b2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f717559b2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717559b2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717559b2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7199e65b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7199e65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Medium query due to its efficient use of the common table expression to group managerial staff using their titles. I noticed that the table DimEmployee had a lot of repeats so select distinct was used. Necessary information like gender and if they were salaried were included for future and potential queries.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7199e65b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7199e65b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717559b2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717559b2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AdventureWorksDW2017 was used again. My best queries ended up from AdventureWorksDW2017 because as Professor Heller said in class, the best queries come from familiarity with the database and this was the database I became most acquainted with.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7dad5b44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7dad5b44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7199e65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7199e65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Best complex query because of its potential for future queries and its code legibility. I liked  my dissection of the data in the tables and their formatting. The  view “bike shop” was created for flexibility, such as using it to select only the biggest stores.  It would also be useful for other potential queries. Since the ProductLine data  input for Reseller and Product aren’t standardized, I had to truncate the description to its initial, like Road to R, Mountain to M, in order to join the tables. An additional join was created to Subcategory for product description. Using cross apply makes it explicit that each product is attributed to each bike store.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7199e65b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7199e65b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717559b2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717559b2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Worst simple query. Despite using only one table and it 2 columns, it looks more complicated than necessary. The code is hard to follow with an unnecessary nested select statement. I grouped the two selected columns from the Supplier table as D but never used that table alias anyway.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7199e65b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7199e65b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It’s also the worst query because t</a:t>
            </a:r>
            <a:r>
              <a:rPr lang="en">
                <a:solidFill>
                  <a:schemeClr val="dk1"/>
                </a:solidFill>
              </a:rPr>
              <a:t>here’s no order to the amount returned. Poor execution and results.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717559b2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717559b2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Sounds like it would’ve been preferable to use a cross join, but I didn’t.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7199e65b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7199e65b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 The pairing is done with select statement instead of a cross join or apply, so it’s rather unclear what is being accomplished in code due to lack of descriptors.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I used a CTE to classify UK customers, but it is a confusing code to follow since I didn’t group UK employees with one.</a:t>
            </a:r>
            <a:br>
              <a:rPr lang="en" sz="1200">
                <a:solidFill>
                  <a:srgbClr val="595959"/>
                </a:solidFill>
                <a:latin typeface="Lato"/>
                <a:ea typeface="Lato"/>
                <a:cs typeface="Lato"/>
                <a:sym typeface="Lato"/>
              </a:r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7199e65b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7199e65b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717559b2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717559b2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Average prices for each supplier, using corresponding products (described using Category table). Uses Production.Supplier, Production.Product with a join on supplierid).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7199e65b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7199e65b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The final select statement results in the output averaging the prices for each supplier.</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This is a poorly executed query because while there is an Order by clause in the CTE (which is poorly labelled) and the top 50 most expensive products are selected,  the final output isn’t organized by anything. Additionally, the execution is complicated with a view that is created prior, populated with largely unnecessary information. </a:t>
            </a:r>
            <a:endParaRPr sz="1200">
              <a:solidFill>
                <a:srgbClr val="595959"/>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717559b2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717559b2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Use a CTE to simplify the processing of relevant data to find out the count of unique customers per day in 2016.  It is an improved query because only relevant columns and information from Sales.Orders are kept with the CTE. COUNT of distinct customers is done in the query and the output is nicely ordered by date. </a:t>
            </a:r>
            <a:br>
              <a:rPr lang="en" sz="1200">
                <a:solidFill>
                  <a:srgbClr val="595959"/>
                </a:solidFill>
                <a:latin typeface="Lato"/>
                <a:ea typeface="Lato"/>
                <a:cs typeface="Lato"/>
                <a:sym typeface="Lato"/>
              </a:rPr>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17d0300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17d0300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7199e65b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7199e65b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717559b2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717559b2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7199e65b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7199e65b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I improved a previous query that returned more than 4000 rows of data which processed slowly and heavily. My computer actually froze. Now it returns 10 most recent internet orders from customers, with a description of products.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717559b2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717559b2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7199e65b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7199e65b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rgbClr val="595959"/>
                </a:solidFill>
                <a:latin typeface="Lato"/>
                <a:ea typeface="Lato"/>
                <a:cs typeface="Lato"/>
                <a:sym typeface="Lato"/>
              </a:rPr>
              <a:t>A function improved this query, as the implementation of a variable allows for flexibility in comparison. In this query, the variable is set to the overall average of the Vehicle temperature. The function compares and results in a table where the averaged daily temperature is less than the overall average. CAST is used to group multiple readings per day (then averaged), and it was an improvement since I used it to adjust decimal places for a standardized output. The averaged temperatures are then compared to the average daily ColdRoom temperatures, also adjusted using CAST.  </a:t>
            </a:r>
            <a:br>
              <a:rPr lang="en" sz="1200">
                <a:solidFill>
                  <a:srgbClr val="595959"/>
                </a:solidFill>
                <a:latin typeface="Lato"/>
                <a:ea typeface="Lato"/>
                <a:cs typeface="Lato"/>
                <a:sym typeface="Lato"/>
              </a:rPr>
            </a:b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717559b2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717559b2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717559b22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717559b22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717559b2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717559b2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717559b22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717559b22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717559b2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717559b2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17d03009f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17d03009f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717559b22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717559b22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717559b2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717559b2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717559b22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717559b22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717559b2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717559b2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717559b22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717559b22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717559b2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717559b2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717559b22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717559b22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717559b2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717559b2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717559b22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717559b22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717559b2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717559b2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17d0300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17d0300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717559b22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717559b22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717559b2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717559b22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717559b22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717559b22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717559b2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717559b2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7dad5b44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7dad5b44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717559b22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717559b22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7dad5b44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f7dad5b44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717559b22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717559b22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7dad5b44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7dad5b44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717559b2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717559b2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717559b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717559b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7dad5b44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7dad5b44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717559b2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717559b2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f7dad5b44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f7dad5b44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717559b2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717559b2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7dad5b44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f7dad5b44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717559b2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717559b2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7dad5b44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7dad5b44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717559b22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717559b22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7dad5b44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f7dad5b44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717559b2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717559b2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717559b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717559b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7dad5b44c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7dad5b44c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717559b2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717559b2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717559b22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717559b22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717559b2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717559b2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717559b2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717559b2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f717559b22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f717559b22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717559b2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717559b2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f717559b2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f717559b22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717559b22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f717559b22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717559b22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f717559b22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717559b2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717559b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717559b22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f717559b22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f717559b22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f717559b22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717559b22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717559b22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717559b2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717559b2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717559b22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f717559b22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f717559b22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f717559b22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717559b22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717559b22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717559b22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717559b22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717559b2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717559b22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717559b22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717559b22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7199e65b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7199e65b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717559b22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717559b22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717559b2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717559b22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717559b22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f717559b22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717559b22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f717559b22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f717559b22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f717559b22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7199e65b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7199e65b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7199e65b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7199e65b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7199e65b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7199e65b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717559b22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717559b22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f717559b2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f717559b2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hyperlink" Target="http://drive.google.com/file/d/1BZW8AVATqh5v0JqA7EcT3rg3AcKaSCQy/view" TargetMode="External"/><Relationship Id="rId6"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28.png"/><Relationship Id="rId4" Type="http://schemas.openxmlformats.org/officeDocument/2006/relationships/hyperlink" Target="http://drive.google.com/file/d/1TRoVxDVYxsMFdKN4cUrxXPWBq7GmclfT/view" TargetMode="External"/><Relationship Id="rId5"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6.jpg"/><Relationship Id="rId4" Type="http://schemas.openxmlformats.org/officeDocument/2006/relationships/hyperlink" Target="http://drive.google.com/file/d/1A-Y-SCRagPg6vhRh-CS4g83FY2alL6eO/view" TargetMode="External"/><Relationship Id="rId5"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8.jpg"/><Relationship Id="rId4" Type="http://schemas.openxmlformats.org/officeDocument/2006/relationships/image" Target="../media/image80.jpg"/><Relationship Id="rId5" Type="http://schemas.openxmlformats.org/officeDocument/2006/relationships/hyperlink" Target="http://drive.google.com/file/d/12ZJnbUa2I4yoi9kDDQ5zD9hPdMzDtn1k/view" TargetMode="External"/><Relationship Id="rId6"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8.png"/><Relationship Id="rId4" Type="http://schemas.openxmlformats.org/officeDocument/2006/relationships/hyperlink" Target="http://drive.google.com/file/d/1U4E7JW5RUrRmw72hfOG9HunzEFaAzcwh/view" TargetMode="External"/><Relationship Id="rId5"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hyperlink" Target="http://drive.google.com/file/d/1V5PecWrseDpo25bHTE6vR_nL98R0olS1/view" TargetMode="External"/><Relationship Id="rId6"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27.png"/><Relationship Id="rId4" Type="http://schemas.openxmlformats.org/officeDocument/2006/relationships/hyperlink" Target="http://drive.google.com/file/d/1DV2iQwLqOrHusvdn0baYm5Oq0R0L1QXk/view" TargetMode="External"/><Relationship Id="rId5"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8.jpg"/><Relationship Id="rId4" Type="http://schemas.openxmlformats.org/officeDocument/2006/relationships/hyperlink" Target="http://drive.google.com/file/d/1XDvbmTV2b9g63GF-hskiXTftk7fMWD7H/view" TargetMode="External"/><Relationship Id="rId5"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9.jpg"/><Relationship Id="rId4" Type="http://schemas.openxmlformats.org/officeDocument/2006/relationships/image" Target="../media/image104.jpg"/><Relationship Id="rId5" Type="http://schemas.openxmlformats.org/officeDocument/2006/relationships/hyperlink" Target="http://drive.google.com/file/d/1uDDkX9Fkv0GX_RCqNEqy0alwmSsR-Nnk/view"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drive.google.com/file/d/1WEX_pfN3yeTVHucl_YX03tVdGZdaLCKq/view" TargetMode="External"/><Relationship Id="rId5"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6.png"/><Relationship Id="rId4" Type="http://schemas.openxmlformats.org/officeDocument/2006/relationships/hyperlink" Target="http://drive.google.com/file/d/1_B3MCC44tcUGxMKi1xSfCq4BXmT_OcqQ/view" TargetMode="External"/><Relationship Id="rId5"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8.png"/><Relationship Id="rId4" Type="http://schemas.openxmlformats.org/officeDocument/2006/relationships/image" Target="../media/image125.png"/><Relationship Id="rId5" Type="http://schemas.openxmlformats.org/officeDocument/2006/relationships/hyperlink" Target="http://drive.google.com/file/d/19xMl8xftVUFJIkn0X9jqOokv36BB7m2H/view" TargetMode="External"/><Relationship Id="rId6"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 Id="rId3" Type="http://schemas.openxmlformats.org/officeDocument/2006/relationships/image" Target="../media/image141.png"/><Relationship Id="rId4" Type="http://schemas.openxmlformats.org/officeDocument/2006/relationships/hyperlink" Target="http://drive.google.com/file/d/171fh7li2_rq9ip4QIvAsIhMV1UGGGFVL/view" TargetMode="External"/><Relationship Id="rId5"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3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hyperlink" Target="http://drive.google.com/file/d/1xNVA5tiBWjfCuvXwCg3CzT1o6c2WLSxo/view" TargetMode="External"/><Relationship Id="rId8"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42.png"/><Relationship Id="rId4" Type="http://schemas.openxmlformats.org/officeDocument/2006/relationships/image" Target="../media/image134.png"/><Relationship Id="rId5" Type="http://schemas.openxmlformats.org/officeDocument/2006/relationships/image" Target="../media/image1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45.png"/><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46.png"/><Relationship Id="rId4" Type="http://schemas.openxmlformats.org/officeDocument/2006/relationships/image" Target="../media/image13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44.png"/><Relationship Id="rId4" Type="http://schemas.openxmlformats.org/officeDocument/2006/relationships/image" Target="../media/image1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5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5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58.png"/><Relationship Id="rId4" Type="http://schemas.openxmlformats.org/officeDocument/2006/relationships/image" Target="../media/image15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6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6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drive.google.com/file/d/17ntTlc2YJ-DA1hgjsrbFmGmkJBQkszAD/view" TargetMode="External"/><Relationship Id="rId5"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6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6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6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6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6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6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7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hyperlink" Target="http://drive.google.com/file/d/1BEPxPxfqyCcYUJIC1PNtbK4Sjr06DS4K/view" TargetMode="External"/><Relationship Id="rId6"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7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7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7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8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7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76.png"/><Relationship Id="rId4" Type="http://schemas.openxmlformats.org/officeDocument/2006/relationships/image" Target="../media/image18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7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81.png"/><Relationship Id="rId4" Type="http://schemas.openxmlformats.org/officeDocument/2006/relationships/image" Target="../media/image17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drive.google.com/file/d/1szziJgEDVqjpDb4IL9Tc1xIB2pDyqFdL/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drive.google.com/file/d/1yV6qEA4y8YngQP_Nh32vEHPV761c_Xhz/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drive.google.com/file/d/1ut67wQl7ZjtT60qSC4rPZLauIDyW91f8/view" TargetMode="External"/><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7ONGc7D_FQdXB5YZ-5HbWX4ZjIYasquj/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drive.google.com/file/d/1e4r48cVw9mwiscylUXZWb3y2hfHtLmN0/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hyperlink" Target="http://drive.google.com/file/d/1TRoVxDVYxsMFdKN4cUrxXPWBq7GmclfT/view" TargetMode="External"/><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hyperlink" Target="http://drive.google.com/file/d/1h86RM_UpmZgSucPFx9syv_kxfrSVftrY/view"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hyperlink" Target="http://drive.google.com/file/d/1odfSiad9ODZVbPJhw4qXbt5aT57w7-GU/view" TargetMode="External"/><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hyperlink" Target="http://drive.google.com/file/d/1slLQgR2dfmWIMeaLcexwUAwC6DNjAGXA/view" TargetMode="External"/><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hyperlink" Target="http://drive.google.com/file/d/1MA_oqIiqvLpyB5FujQq6EGeeIIzHZFkr/view"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hyperlink" Target="http://drive.google.com/file/d/1Yfd6atXr7zB6Rs3dHliyLkQ2xLxh_piq/view" TargetMode="External"/><Relationship Id="rId6"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hyperlink" Target="http://drive.google.com/file/d/1DV2iQwLqOrHusvdn0baYm5Oq0R0L1QXk/view" TargetMode="External"/><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drive.google.com/file/d/1KQanLTrfT6HnYfvqmG978zuIaTvKJhfp/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hyperlink" Target="http://drive.google.com/file/d/1S4MClCckDzAXyVC4hMxVs0hdnHtxL6aU/view" TargetMode="External"/><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hyperlink" Target="http://drive.google.com/file/d/1tLYxLR_RvVf0HeMm2xv-SmTQn52PYv-8/view" TargetMode="External"/><Relationship Id="rId6"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hyperlink" Target="http://drive.google.com/file/d/1XzpKUEjbvXDUh2VkbnRgSCOMvRhD5jyY/view" TargetMode="External"/><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hyperlink" Target="http://drive.google.com/file/d/1gyt-i5jmc3_C1bnBZVyo5ABOCo3mrgPn/view" TargetMode="External"/><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hyperlink" Target="http://drive.google.com/file/d/1OrnURuOLzBuiuebRDKKD6mmMjZeXPrPa/view" TargetMode="External"/><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hyperlink" Target="http://drive.google.com/file/d/1OrnURuOLzBuiuebRDKKD6mmMjZeXPrPa/view" TargetMode="Externa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hyperlink" Target="http://drive.google.com/file/d/1PfeerdMFkCnF190OGDmnfBCUlHDPyZbL/view" TargetMode="External"/><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hyperlink" Target="http://drive.google.com/file/d/1YLvUC3PgEa5FucAjtlRcREZAOy_7-J8n/view" TargetMode="External"/><Relationship Id="rId6"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hyperlink" Target="http://drive.google.com/file/d/1rmTVnsSfodWga4c0AX55rmEOqlf3V9Vh/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drive.google.com/file/d/1bMMYuugL0mvEq879ibbGDPn5lpigg5bM/view" TargetMode="Externa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hyperlink" Target="http://drive.google.com/file/d/1eYtGgyE6CqzOydxV1GVBlnF_WZrqkwnb/view" TargetMode="External"/><Relationship Id="rId6"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hyperlink" Target="http://drive.google.com/file/d/1YRAsnMZtkfI_pHrh89nDRpYJ4ZtUIT3v/view" TargetMode="External"/><Relationship Id="rId5"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hyperlink" Target="http://drive.google.com/file/d/1GjnxtQdu1XTLPgPAykQSEoLVh2TThWx9/view" TargetMode="External"/><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hyperlink" Target="http://drive.google.com/file/d/1a5Y4lJLtbeZrcXummDtJ0JZLiC1TFrtj/view" TargetMode="External"/><Relationship Id="rId5"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hyperlink" Target="http://drive.google.com/file/d/1FIjwbk6lSyukLH_C9TlyroSw0pG0AGPK/view" TargetMode="External"/><Relationship Id="rId6"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hyperlink" Target="http://drive.google.com/file/d/17MVH2VE-DXWIIrrjVm9CedDrEdTGpGK0/view" TargetMode="External"/><Relationship Id="rId5"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hyperlink" Target="http://drive.google.com/file/d/1cABn8u5tUyJX_82nS_c8WYLR4xeaD78m/view" TargetMode="External"/><Relationship Id="rId6"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hyperlink" Target="http://drive.google.com/file/d/1IbddmYVk4m-wejVirhsDOCpnBMdx2QNU/view" TargetMode="External"/><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76.png"/><Relationship Id="rId5" Type="http://schemas.openxmlformats.org/officeDocument/2006/relationships/hyperlink" Target="http://drive.google.com/file/d/1hy5bYaP1kVOCF-lkb-nNgpgiR3BTkSdo/view" TargetMode="External"/><Relationship Id="rId6"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hyperlink" Target="http://drive.google.com/file/d/1tF2ADHNeuli7yTJ7LGbsy-gPkDpa34cL/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hyperlink" Target="http://drive.google.com/file/d/1KykvlPiVMEUntieXPl2OYpyR9ut0rQ2b/view" TargetMode="External"/><Relationship Id="rId6"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hyperlink" Target="http://drive.google.com/file/d/1ad2yKfqwnGCOUchy8MX40M4I3A00XMbV/view" TargetMode="External"/><Relationship Id="rId5"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75.png"/><Relationship Id="rId5" Type="http://schemas.openxmlformats.org/officeDocument/2006/relationships/hyperlink" Target="http://drive.google.com/file/d/1MciKaEVEdWf-7EYFdQN_5lMF4fBYYHVv/view" TargetMode="External"/><Relationship Id="rId6"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jpg"/><Relationship Id="rId4" Type="http://schemas.openxmlformats.org/officeDocument/2006/relationships/hyperlink" Target="http://drive.google.com/file/d/1ouqolIX_SxObrwXUn4FUnACxqwEvXGCn/view" TargetMode="External"/><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9.jpg"/><Relationship Id="rId4" Type="http://schemas.openxmlformats.org/officeDocument/2006/relationships/image" Target="../media/image67.jpg"/><Relationship Id="rId5" Type="http://schemas.openxmlformats.org/officeDocument/2006/relationships/hyperlink" Target="http://drive.google.com/file/d/1askzqQPcX2fn7rYyfMctwmCceOFvvbH6/view" TargetMode="External"/><Relationship Id="rId6"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0.jpg"/><Relationship Id="rId4" Type="http://schemas.openxmlformats.org/officeDocument/2006/relationships/hyperlink" Target="http://drive.google.com/file/d/1WwtIAe_SpM5FdJWTK4WaM_E1ixyUbWOO/view" TargetMode="External"/><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1.jpg"/><Relationship Id="rId4" Type="http://schemas.openxmlformats.org/officeDocument/2006/relationships/image" Target="../media/image66.jpg"/><Relationship Id="rId5" Type="http://schemas.openxmlformats.org/officeDocument/2006/relationships/hyperlink" Target="http://drive.google.com/file/d/1UPLR6VtS0wCslXuPGKumxbopnARsuepj/view" TargetMode="External"/><Relationship Id="rId6"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3.jpg"/><Relationship Id="rId4" Type="http://schemas.openxmlformats.org/officeDocument/2006/relationships/hyperlink" Target="http://drive.google.com/file/d/19G83fN7E4Hb8TIleyKXJ6YQQHL7-Et0Y/view" TargetMode="External"/><Relationship Id="rId5"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jpg"/><Relationship Id="rId4" Type="http://schemas.openxmlformats.org/officeDocument/2006/relationships/image" Target="../media/image72.jpg"/><Relationship Id="rId5" Type="http://schemas.openxmlformats.org/officeDocument/2006/relationships/hyperlink" Target="http://drive.google.com/file/d/1r2IKqHfblexk63OWKQ9y2uTEcdyA2tRw/view" TargetMode="External"/><Relationship Id="rId6"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9.jpg"/><Relationship Id="rId4" Type="http://schemas.openxmlformats.org/officeDocument/2006/relationships/hyperlink" Target="http://drive.google.com/file/d/1Nji7opIBEmYzhy7jzVj52M6IXJE6iM2D/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drive.google.com/file/d/1oF1T5La2RbD9Dt20CAgy9mcHQgKlMPYm/view" TargetMode="External"/><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4.jpg"/><Relationship Id="rId4" Type="http://schemas.openxmlformats.org/officeDocument/2006/relationships/image" Target="../media/image82.jpg"/><Relationship Id="rId5" Type="http://schemas.openxmlformats.org/officeDocument/2006/relationships/hyperlink" Target="http://drive.google.com/file/d/1B5fPFe23WMIAwMneD6m6NSgg_ZabXHYU/view" TargetMode="External"/><Relationship Id="rId6"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6.jpg"/><Relationship Id="rId4" Type="http://schemas.openxmlformats.org/officeDocument/2006/relationships/hyperlink" Target="http://drive.google.com/file/d/1A-Y-SCRagPg6vhRh-CS4g83FY2alL6eO/view" TargetMode="External"/><Relationship Id="rId5"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8.jpg"/><Relationship Id="rId4" Type="http://schemas.openxmlformats.org/officeDocument/2006/relationships/image" Target="../media/image80.jpg"/><Relationship Id="rId5" Type="http://schemas.openxmlformats.org/officeDocument/2006/relationships/hyperlink" Target="http://drive.google.com/file/d/12ZJnbUa2I4yoi9kDDQ5zD9hPdMzDtn1k/view" TargetMode="External"/><Relationship Id="rId6"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1.jpg"/><Relationship Id="rId4" Type="http://schemas.openxmlformats.org/officeDocument/2006/relationships/hyperlink" Target="http://drive.google.com/file/d/1wPKHSeHYOcGxiwsJvgluKSsVisCPZr80/view" TargetMode="External"/><Relationship Id="rId5"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4.jpg"/><Relationship Id="rId4" Type="http://schemas.openxmlformats.org/officeDocument/2006/relationships/image" Target="../media/image91.jpg"/><Relationship Id="rId5" Type="http://schemas.openxmlformats.org/officeDocument/2006/relationships/hyperlink" Target="http://drive.google.com/file/d/1SFp1YRm7Vn9sWMCLS--yhNRL7n_CWDwN/view" TargetMode="External"/><Relationship Id="rId6"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3.jpg"/><Relationship Id="rId4" Type="http://schemas.openxmlformats.org/officeDocument/2006/relationships/hyperlink" Target="http://drive.google.com/file/d/18u5S13HBdM-cyq9o1TdNDB0XRIeh7UpH/view" TargetMode="External"/><Relationship Id="rId5"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7.jpg"/><Relationship Id="rId4" Type="http://schemas.openxmlformats.org/officeDocument/2006/relationships/image" Target="../media/image92.jpg"/><Relationship Id="rId5" Type="http://schemas.openxmlformats.org/officeDocument/2006/relationships/hyperlink" Target="http://drive.google.com/file/d/1wUHBgEBdmeIcA3iNH07KAA8Mw_lqbsYk/view" TargetMode="External"/><Relationship Id="rId6"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8.jpg"/><Relationship Id="rId4" Type="http://schemas.openxmlformats.org/officeDocument/2006/relationships/hyperlink" Target="http://drive.google.com/file/d/1XDvbmTV2b9g63GF-hskiXTftk7fMWD7H/view" TargetMode="External"/><Relationship Id="rId5"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4.jpg"/><Relationship Id="rId4" Type="http://schemas.openxmlformats.org/officeDocument/2006/relationships/image" Target="../media/image89.jpg"/><Relationship Id="rId5" Type="http://schemas.openxmlformats.org/officeDocument/2006/relationships/hyperlink" Target="http://drive.google.com/file/d/1uDDkX9Fkv0GX_RCqNEqy0alwmSsR-Nnk/view" TargetMode="External"/><Relationship Id="rId6"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3.jpg"/><Relationship Id="rId4" Type="http://schemas.openxmlformats.org/officeDocument/2006/relationships/hyperlink" Target="http://drive.google.com/file/d/1V9g4GdZ5yngjvYmDyMLQm_3bO_8x5qBi/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hyperlink" Target="http://drive.google.com/file/d/1H7AX2IxxPg1FoOffuAFHleFpuj8vbdQ-/view" TargetMode="External"/><Relationship Id="rId5"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5.jpg"/><Relationship Id="rId4" Type="http://schemas.openxmlformats.org/officeDocument/2006/relationships/image" Target="../media/image90.jpg"/><Relationship Id="rId5" Type="http://schemas.openxmlformats.org/officeDocument/2006/relationships/hyperlink" Target="http://drive.google.com/file/d/1WJ1UDlfa4y9mQWkUL4v0KOKbgMdPgHoF/view" TargetMode="External"/><Relationship Id="rId6"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9.png"/><Relationship Id="rId4" Type="http://schemas.openxmlformats.org/officeDocument/2006/relationships/hyperlink" Target="http://drive.google.com/file/d/1Obh_mPYePBzxMW1MNtVgIaHmXkgwIZz3/view" TargetMode="External"/><Relationship Id="rId5"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94.png"/><Relationship Id="rId4" Type="http://schemas.openxmlformats.org/officeDocument/2006/relationships/hyperlink" Target="http://drive.google.com/file/d/1WExS99mZyq0k_vFpfAarU9g7I5ukJxxl/view" TargetMode="External"/><Relationship Id="rId5" Type="http://schemas.openxmlformats.org/officeDocument/2006/relationships/image" Target="../media/image1.png"/><Relationship Id="rId6" Type="http://schemas.openxmlformats.org/officeDocument/2006/relationships/image" Target="../media/image9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hyperlink" Target="http://drive.google.com/file/d/1CM5SUQKrh7os9QJIomq2jHKXQPHGZA3A/view" TargetMode="External"/><Relationship Id="rId6"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0.png"/><Relationship Id="rId4" Type="http://schemas.openxmlformats.org/officeDocument/2006/relationships/image" Target="../media/image97.png"/><Relationship Id="rId5" Type="http://schemas.openxmlformats.org/officeDocument/2006/relationships/hyperlink" Target="http://drive.google.com/file/d/1rNp5ESpH3BAjgDpNsQ2qrXddwI__-9i3/view" TargetMode="External"/><Relationship Id="rId6"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1.png"/><Relationship Id="rId4" Type="http://schemas.openxmlformats.org/officeDocument/2006/relationships/image" Target="../media/image105.png"/><Relationship Id="rId5" Type="http://schemas.openxmlformats.org/officeDocument/2006/relationships/hyperlink" Target="http://drive.google.com/file/d/1yyZwPtR7lpLsZusaeV1HsKa4tOb0-b_r/view" TargetMode="External"/><Relationship Id="rId6"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hyperlink" Target="http://drive.google.com/file/d/1BZW8AVATqh5v0JqA7EcT3rg3AcKaSCQy/view" TargetMode="External"/><Relationship Id="rId6"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19.png"/><Relationship Id="rId4" Type="http://schemas.openxmlformats.org/officeDocument/2006/relationships/hyperlink" Target="http://drive.google.com/file/d/1FF1OiiR69Fl8pSUjyv7qjq2qAKN6d_gy/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drive.google.com/file/d/1SYnOUn7q11WpZHz4DsP8-xON_nYqDYtC/view"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hyperlink" Target="http://drive.google.com/file/d/1JFAgS9EIj6SY44iu4c3gqqssD_R5LaiZ/view" TargetMode="External"/><Relationship Id="rId6"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9.png"/><Relationship Id="rId4" Type="http://schemas.openxmlformats.org/officeDocument/2006/relationships/hyperlink" Target="http://drive.google.com/file/d/1Zytr2-8CRK6zs3F7_P3Xg0vnxK2Yu4ux/view" TargetMode="External"/><Relationship Id="rId5"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03.png"/><Relationship Id="rId4" Type="http://schemas.openxmlformats.org/officeDocument/2006/relationships/image" Target="../media/image113.png"/><Relationship Id="rId5" Type="http://schemas.openxmlformats.org/officeDocument/2006/relationships/hyperlink" Target="http://drive.google.com/file/d/1abJwYFYeRQs_qGb0VHMxpzxE-_iaVi0b/view" TargetMode="External"/><Relationship Id="rId6"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8.png"/><Relationship Id="rId4" Type="http://schemas.openxmlformats.org/officeDocument/2006/relationships/hyperlink" Target="http://drive.google.com/file/d/15zxNAXMxhodl4u0OTa0xKMvgEAMMVNl_/view" TargetMode="External"/><Relationship Id="rId5"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hyperlink" Target="http://drive.google.com/file/d/1V5PecWrseDpo25bHTE6vR_nL98R0olS1/view" TargetMode="External"/><Relationship Id="rId6"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3.png"/><Relationship Id="rId4" Type="http://schemas.openxmlformats.org/officeDocument/2006/relationships/hyperlink" Target="http://drive.google.com/file/d/1nWeh_7NjvPwvNmrPcVx2krzzW2frogTN/view" TargetMode="External"/><Relationship Id="rId5"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7.png"/><Relationship Id="rId4" Type="http://schemas.openxmlformats.org/officeDocument/2006/relationships/image" Target="../media/image121.png"/><Relationship Id="rId5" Type="http://schemas.openxmlformats.org/officeDocument/2006/relationships/hyperlink" Target="http://drive.google.com/file/d/1dlvvjcKcgSUEJo4fMgMqDmfsrgylrEil/view" TargetMode="External"/><Relationship Id="rId6"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0.png"/><Relationship Id="rId4" Type="http://schemas.openxmlformats.org/officeDocument/2006/relationships/hyperlink" Target="http://drive.google.com/file/d/1jGb8ErwjMgbE1qYx7UngSjGmelexKE38/view" TargetMode="External"/><Relationship Id="rId5"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hyperlink" Target="http://drive.google.com/file/d/1vKNd8vZ0G624geIjdYM26qMxSPTDiFls/view" TargetMode="External"/><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hyperlink" Target="http://drive.google.com/file/d/1aIdT2MIsAjynBeqiH_9vhmQ9LNU9vimr/view" TargetMode="External"/><Relationship Id="rId5"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6.png"/><Relationship Id="rId4" Type="http://schemas.openxmlformats.org/officeDocument/2006/relationships/hyperlink" Target="http://drive.google.com/file/d/1Iw9rutIXt18Gy40mMXiGmNcf_v3mdrtS/view" TargetMode="External"/><Relationship Id="rId5"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8.png"/><Relationship Id="rId4" Type="http://schemas.openxmlformats.org/officeDocument/2006/relationships/image" Target="../media/image125.png"/><Relationship Id="rId5" Type="http://schemas.openxmlformats.org/officeDocument/2006/relationships/hyperlink" Target="http://drive.google.com/file/d/19xMl8xftVUFJIkn0X9jqOokv36BB7m2H/view" TargetMode="External"/><Relationship Id="rId6"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29.jpg"/><Relationship Id="rId4" Type="http://schemas.openxmlformats.org/officeDocument/2006/relationships/hyperlink" Target="http://drive.google.com/file/d/1ouqolIX_SxObrwXUn4FUnACxqwEvXGCn/view" TargetMode="External"/><Relationship Id="rId5"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24.jpg"/><Relationship Id="rId4" Type="http://schemas.openxmlformats.org/officeDocument/2006/relationships/image" Target="../media/image122.jpg"/><Relationship Id="rId5" Type="http://schemas.openxmlformats.org/officeDocument/2006/relationships/hyperlink" Target="http://drive.google.com/file/d/1askzqQPcX2fn7rYyfMctwmCceOFvvbH6/view" TargetMode="External"/><Relationship Id="rId6"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8.png"/><Relationship Id="rId4" Type="http://schemas.openxmlformats.org/officeDocument/2006/relationships/hyperlink" Target="http://drive.google.com/file/d/1PfeerdMFkCnF190OGDmnfBCUlHDPyZbL/view" TargetMode="External"/><Relationship Id="rId5"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hyperlink" Target="http://drive.google.com/file/d/1YLvUC3PgEa5FucAjtlRcREZAOy_7-J8n/view" TargetMode="External"/><Relationship Id="rId6"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1.png"/><Relationship Id="rId4" Type="http://schemas.openxmlformats.org/officeDocument/2006/relationships/image" Target="../media/image105.png"/><Relationship Id="rId5" Type="http://schemas.openxmlformats.org/officeDocument/2006/relationships/hyperlink" Target="http://drive.google.com/file/d/1Y6GdPMqWC0VSzT9PGa-ug_etCEhP9pWK/view"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Group 4 10:45</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 Planner</a:t>
            </a:r>
            <a:endParaRPr/>
          </a:p>
        </p:txBody>
      </p:sp>
      <p:sp>
        <p:nvSpPr>
          <p:cNvPr id="128" name="Google Shape;128;p22"/>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all of this was planned</a:t>
            </a:r>
            <a:endParaRPr/>
          </a:p>
        </p:txBody>
      </p:sp>
      <p:pic>
        <p:nvPicPr>
          <p:cNvPr id="129" name="Google Shape;129;p22"/>
          <p:cNvPicPr preferRelativeResize="0"/>
          <p:nvPr/>
        </p:nvPicPr>
        <p:blipFill>
          <a:blip r:embed="rId3">
            <a:alphaModFix/>
          </a:blip>
          <a:stretch>
            <a:fillRect/>
          </a:stretch>
        </p:blipFill>
        <p:spPr>
          <a:xfrm>
            <a:off x="5134625" y="1599238"/>
            <a:ext cx="3458724" cy="19450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3</a:t>
            </a:r>
            <a:endParaRPr/>
          </a:p>
        </p:txBody>
      </p:sp>
      <p:pic>
        <p:nvPicPr>
          <p:cNvPr id="836" name="Google Shape;836;p112"/>
          <p:cNvPicPr preferRelativeResize="0"/>
          <p:nvPr/>
        </p:nvPicPr>
        <p:blipFill>
          <a:blip r:embed="rId3">
            <a:alphaModFix/>
          </a:blip>
          <a:stretch>
            <a:fillRect/>
          </a:stretch>
        </p:blipFill>
        <p:spPr>
          <a:xfrm>
            <a:off x="2453175" y="1152425"/>
            <a:ext cx="4237650" cy="2247850"/>
          </a:xfrm>
          <a:prstGeom prst="rect">
            <a:avLst/>
          </a:prstGeom>
          <a:noFill/>
          <a:ln>
            <a:noFill/>
          </a:ln>
        </p:spPr>
      </p:pic>
      <p:pic>
        <p:nvPicPr>
          <p:cNvPr id="837" name="Google Shape;837;p112"/>
          <p:cNvPicPr preferRelativeResize="0"/>
          <p:nvPr/>
        </p:nvPicPr>
        <p:blipFill>
          <a:blip r:embed="rId4">
            <a:alphaModFix/>
          </a:blip>
          <a:stretch>
            <a:fillRect/>
          </a:stretch>
        </p:blipFill>
        <p:spPr>
          <a:xfrm>
            <a:off x="1600200" y="3564425"/>
            <a:ext cx="5943600" cy="942975"/>
          </a:xfrm>
          <a:prstGeom prst="rect">
            <a:avLst/>
          </a:prstGeom>
          <a:noFill/>
          <a:ln>
            <a:noFill/>
          </a:ln>
        </p:spPr>
      </p:pic>
      <p:pic>
        <p:nvPicPr>
          <p:cNvPr id="838" name="Google Shape;838;p112" title="p33.mp3">
            <a:hlinkClick r:id="rId5"/>
          </p:cNvPr>
          <p:cNvPicPr preferRelativeResize="0"/>
          <p:nvPr/>
        </p:nvPicPr>
        <p:blipFill>
          <a:blip r:embed="rId6">
            <a:alphaModFix/>
          </a:blip>
          <a:stretch>
            <a:fillRect/>
          </a:stretch>
        </p:blipFill>
        <p:spPr>
          <a:xfrm>
            <a:off x="8121175" y="445025"/>
            <a:ext cx="457200" cy="457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a:t>
            </a:r>
            <a:r>
              <a:rPr lang="en"/>
              <a:t> - Proposition 4</a:t>
            </a:r>
            <a:endParaRPr/>
          </a:p>
        </p:txBody>
      </p:sp>
      <p:sp>
        <p:nvSpPr>
          <p:cNvPr id="844" name="Google Shape;844;p11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Amount of suppliers from each country (Northwinds2020TSQLV6)</a:t>
            </a:r>
            <a:endParaRPr/>
          </a:p>
        </p:txBody>
      </p:sp>
      <p:pic>
        <p:nvPicPr>
          <p:cNvPr id="845" name="Google Shape;845;p113"/>
          <p:cNvPicPr preferRelativeResize="0"/>
          <p:nvPr/>
        </p:nvPicPr>
        <p:blipFill>
          <a:blip r:embed="rId3">
            <a:alphaModFix/>
          </a:blip>
          <a:stretch>
            <a:fillRect/>
          </a:stretch>
        </p:blipFill>
        <p:spPr>
          <a:xfrm>
            <a:off x="1718813" y="2277550"/>
            <a:ext cx="5706375" cy="2406450"/>
          </a:xfrm>
          <a:prstGeom prst="rect">
            <a:avLst/>
          </a:prstGeom>
          <a:noFill/>
          <a:ln>
            <a:noFill/>
          </a:ln>
        </p:spPr>
      </p:pic>
      <p:pic>
        <p:nvPicPr>
          <p:cNvPr id="846" name="Google Shape;846;p113" title="mj7.mp3">
            <a:hlinkClick r:id="rId4"/>
          </p:cNvPr>
          <p:cNvPicPr preferRelativeResize="0"/>
          <p:nvPr/>
        </p:nvPicPr>
        <p:blipFill>
          <a:blip r:embed="rId5">
            <a:alphaModFix/>
          </a:blip>
          <a:stretch>
            <a:fillRect/>
          </a:stretch>
        </p:blipFill>
        <p:spPr>
          <a:xfrm>
            <a:off x="8562625" y="384475"/>
            <a:ext cx="269675" cy="269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5</a:t>
            </a:r>
            <a:endParaRPr/>
          </a:p>
        </p:txBody>
      </p:sp>
      <p:sp>
        <p:nvSpPr>
          <p:cNvPr id="852" name="Google Shape;852;p1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Full Name of customers whose credit cards expire after February 2007</a:t>
            </a:r>
            <a:endParaRPr/>
          </a:p>
        </p:txBody>
      </p:sp>
      <p:pic>
        <p:nvPicPr>
          <p:cNvPr id="853" name="Google Shape;853;p114"/>
          <p:cNvPicPr preferRelativeResize="0"/>
          <p:nvPr/>
        </p:nvPicPr>
        <p:blipFill>
          <a:blip r:embed="rId3">
            <a:alphaModFix/>
          </a:blip>
          <a:stretch>
            <a:fillRect/>
          </a:stretch>
        </p:blipFill>
        <p:spPr>
          <a:xfrm>
            <a:off x="1600200" y="2347450"/>
            <a:ext cx="5943600" cy="1514475"/>
          </a:xfrm>
          <a:prstGeom prst="rect">
            <a:avLst/>
          </a:prstGeom>
          <a:noFill/>
          <a:ln>
            <a:noFill/>
          </a:ln>
        </p:spPr>
      </p:pic>
      <p:pic>
        <p:nvPicPr>
          <p:cNvPr id="854" name="Google Shape;854;p114" title="Slide 60.mp3">
            <a:hlinkClick r:id="rId4"/>
          </p:cNvPr>
          <p:cNvPicPr preferRelativeResize="0"/>
          <p:nvPr/>
        </p:nvPicPr>
        <p:blipFill>
          <a:blip r:embed="rId5">
            <a:alphaModFix/>
          </a:blip>
          <a:stretch>
            <a:fillRect/>
          </a:stretch>
        </p:blipFill>
        <p:spPr>
          <a:xfrm>
            <a:off x="8562625" y="313975"/>
            <a:ext cx="269675" cy="269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5</a:t>
            </a:r>
            <a:endParaRPr/>
          </a:p>
        </p:txBody>
      </p:sp>
      <p:pic>
        <p:nvPicPr>
          <p:cNvPr id="860" name="Google Shape;860;p115"/>
          <p:cNvPicPr preferRelativeResize="0"/>
          <p:nvPr/>
        </p:nvPicPr>
        <p:blipFill>
          <a:blip r:embed="rId3">
            <a:alphaModFix/>
          </a:blip>
          <a:stretch>
            <a:fillRect/>
          </a:stretch>
        </p:blipFill>
        <p:spPr>
          <a:xfrm>
            <a:off x="311700" y="1351775"/>
            <a:ext cx="3950049" cy="2310525"/>
          </a:xfrm>
          <a:prstGeom prst="rect">
            <a:avLst/>
          </a:prstGeom>
          <a:noFill/>
          <a:ln>
            <a:noFill/>
          </a:ln>
        </p:spPr>
      </p:pic>
      <p:pic>
        <p:nvPicPr>
          <p:cNvPr id="861" name="Google Shape;861;p115"/>
          <p:cNvPicPr preferRelativeResize="0"/>
          <p:nvPr/>
        </p:nvPicPr>
        <p:blipFill>
          <a:blip r:embed="rId4">
            <a:alphaModFix/>
          </a:blip>
          <a:stretch>
            <a:fillRect/>
          </a:stretch>
        </p:blipFill>
        <p:spPr>
          <a:xfrm>
            <a:off x="4414149" y="1304825"/>
            <a:ext cx="4577450" cy="1826579"/>
          </a:xfrm>
          <a:prstGeom prst="rect">
            <a:avLst/>
          </a:prstGeom>
          <a:noFill/>
          <a:ln>
            <a:noFill/>
          </a:ln>
        </p:spPr>
      </p:pic>
      <p:pic>
        <p:nvPicPr>
          <p:cNvPr id="862" name="Google Shape;862;p115" title="Slide 61.mp3">
            <a:hlinkClick r:id="rId5"/>
          </p:cNvPr>
          <p:cNvPicPr preferRelativeResize="0"/>
          <p:nvPr/>
        </p:nvPicPr>
        <p:blipFill>
          <a:blip r:embed="rId6">
            <a:alphaModFix/>
          </a:blip>
          <a:stretch>
            <a:fillRect/>
          </a:stretch>
        </p:blipFill>
        <p:spPr>
          <a:xfrm>
            <a:off x="8375100" y="445025"/>
            <a:ext cx="457200" cy="457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6</a:t>
            </a:r>
            <a:endParaRPr/>
          </a:p>
        </p:txBody>
      </p:sp>
      <p:sp>
        <p:nvSpPr>
          <p:cNvPr id="868" name="Google Shape;868;p1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Get customer 4s latest order, when the order was picked, the expected delivery and check the warehouse</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117"/>
          <p:cNvPicPr preferRelativeResize="0"/>
          <p:nvPr/>
        </p:nvPicPr>
        <p:blipFill>
          <a:blip r:embed="rId3">
            <a:alphaModFix/>
          </a:blip>
          <a:stretch>
            <a:fillRect/>
          </a:stretch>
        </p:blipFill>
        <p:spPr>
          <a:xfrm>
            <a:off x="1399311" y="392200"/>
            <a:ext cx="6345375" cy="4359100"/>
          </a:xfrm>
          <a:prstGeom prst="rect">
            <a:avLst/>
          </a:prstGeom>
          <a:noFill/>
          <a:ln>
            <a:noFill/>
          </a:ln>
        </p:spPr>
      </p:pic>
      <p:pic>
        <p:nvPicPr>
          <p:cNvPr id="874" name="Google Shape;874;p117" title="g6.mp3">
            <a:hlinkClick r:id="rId4"/>
          </p:cNvPr>
          <p:cNvPicPr preferRelativeResize="0"/>
          <p:nvPr/>
        </p:nvPicPr>
        <p:blipFill>
          <a:blip r:embed="rId5">
            <a:alphaModFix/>
          </a:blip>
          <a:stretch>
            <a:fillRect/>
          </a:stretch>
        </p:blipFill>
        <p:spPr>
          <a:xfrm>
            <a:off x="8356536" y="310925"/>
            <a:ext cx="457200" cy="457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6</a:t>
            </a:r>
            <a:endParaRPr/>
          </a:p>
        </p:txBody>
      </p:sp>
      <p:pic>
        <p:nvPicPr>
          <p:cNvPr id="880" name="Google Shape;880;p118"/>
          <p:cNvPicPr preferRelativeResize="0"/>
          <p:nvPr/>
        </p:nvPicPr>
        <p:blipFill>
          <a:blip r:embed="rId3">
            <a:alphaModFix/>
          </a:blip>
          <a:stretch>
            <a:fillRect/>
          </a:stretch>
        </p:blipFill>
        <p:spPr>
          <a:xfrm>
            <a:off x="3016600" y="1222675"/>
            <a:ext cx="3110801" cy="2198500"/>
          </a:xfrm>
          <a:prstGeom prst="rect">
            <a:avLst/>
          </a:prstGeom>
          <a:noFill/>
          <a:ln>
            <a:noFill/>
          </a:ln>
        </p:spPr>
      </p:pic>
      <p:pic>
        <p:nvPicPr>
          <p:cNvPr id="881" name="Google Shape;881;p118"/>
          <p:cNvPicPr preferRelativeResize="0"/>
          <p:nvPr/>
        </p:nvPicPr>
        <p:blipFill>
          <a:blip r:embed="rId4">
            <a:alphaModFix/>
          </a:blip>
          <a:stretch>
            <a:fillRect/>
          </a:stretch>
        </p:blipFill>
        <p:spPr>
          <a:xfrm>
            <a:off x="1600200" y="3608800"/>
            <a:ext cx="5943600" cy="1143000"/>
          </a:xfrm>
          <a:prstGeom prst="rect">
            <a:avLst/>
          </a:prstGeom>
          <a:noFill/>
          <a:ln>
            <a:noFill/>
          </a:ln>
        </p:spPr>
      </p:pic>
      <p:pic>
        <p:nvPicPr>
          <p:cNvPr id="882" name="Google Shape;882;p118" title="p66.mp3">
            <a:hlinkClick r:id="rId5"/>
          </p:cNvPr>
          <p:cNvPicPr preferRelativeResize="0"/>
          <p:nvPr/>
        </p:nvPicPr>
        <p:blipFill>
          <a:blip r:embed="rId6">
            <a:alphaModFix/>
          </a:blip>
          <a:stretch>
            <a:fillRect/>
          </a:stretch>
        </p:blipFill>
        <p:spPr>
          <a:xfrm>
            <a:off x="8179875" y="445025"/>
            <a:ext cx="457200" cy="457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a:t>
            </a:r>
            <a:r>
              <a:rPr lang="en"/>
              <a:t> - Proposition 7</a:t>
            </a:r>
            <a:endParaRPr/>
          </a:p>
        </p:txBody>
      </p:sp>
      <p:sp>
        <p:nvSpPr>
          <p:cNvPr id="888" name="Google Shape;888;p1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Count of unique customers for days in 2016 (WideWorldImporters)</a:t>
            </a:r>
            <a:endParaRPr/>
          </a:p>
        </p:txBody>
      </p:sp>
      <p:pic>
        <p:nvPicPr>
          <p:cNvPr id="889" name="Google Shape;889;p119"/>
          <p:cNvPicPr preferRelativeResize="0"/>
          <p:nvPr/>
        </p:nvPicPr>
        <p:blipFill>
          <a:blip r:embed="rId3">
            <a:alphaModFix/>
          </a:blip>
          <a:stretch>
            <a:fillRect/>
          </a:stretch>
        </p:blipFill>
        <p:spPr>
          <a:xfrm>
            <a:off x="2705100" y="2121575"/>
            <a:ext cx="3733800" cy="2838450"/>
          </a:xfrm>
          <a:prstGeom prst="rect">
            <a:avLst/>
          </a:prstGeom>
          <a:noFill/>
          <a:ln>
            <a:noFill/>
          </a:ln>
        </p:spPr>
      </p:pic>
      <p:pic>
        <p:nvPicPr>
          <p:cNvPr id="890" name="Google Shape;890;p119" title="mj13.mp3">
            <a:hlinkClick r:id="rId4"/>
          </p:cNvPr>
          <p:cNvPicPr preferRelativeResize="0"/>
          <p:nvPr/>
        </p:nvPicPr>
        <p:blipFill>
          <a:blip r:embed="rId5">
            <a:alphaModFix/>
          </a:blip>
          <a:stretch>
            <a:fillRect/>
          </a:stretch>
        </p:blipFill>
        <p:spPr>
          <a:xfrm>
            <a:off x="8465025" y="346000"/>
            <a:ext cx="269675" cy="2696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8</a:t>
            </a:r>
            <a:endParaRPr/>
          </a:p>
        </p:txBody>
      </p:sp>
      <p:sp>
        <p:nvSpPr>
          <p:cNvPr id="896" name="Google Shape;896;p1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the largest to smallest orders along with the weight of the order</a:t>
            </a:r>
            <a:endParaRPr/>
          </a:p>
        </p:txBody>
      </p:sp>
      <p:pic>
        <p:nvPicPr>
          <p:cNvPr id="897" name="Google Shape;897;p120"/>
          <p:cNvPicPr preferRelativeResize="0"/>
          <p:nvPr/>
        </p:nvPicPr>
        <p:blipFill>
          <a:blip r:embed="rId3">
            <a:alphaModFix/>
          </a:blip>
          <a:stretch>
            <a:fillRect/>
          </a:stretch>
        </p:blipFill>
        <p:spPr>
          <a:xfrm>
            <a:off x="1721550" y="2093575"/>
            <a:ext cx="5700900" cy="2859575"/>
          </a:xfrm>
          <a:prstGeom prst="rect">
            <a:avLst/>
          </a:prstGeom>
          <a:noFill/>
          <a:ln>
            <a:noFill/>
          </a:ln>
        </p:spPr>
      </p:pic>
      <p:pic>
        <p:nvPicPr>
          <p:cNvPr id="898" name="Google Shape;898;p120" title="Slide 66.mp3">
            <a:hlinkClick r:id="rId4"/>
          </p:cNvPr>
          <p:cNvPicPr preferRelativeResize="0"/>
          <p:nvPr/>
        </p:nvPicPr>
        <p:blipFill>
          <a:blip r:embed="rId5">
            <a:alphaModFix/>
          </a:blip>
          <a:stretch>
            <a:fillRect/>
          </a:stretch>
        </p:blipFill>
        <p:spPr>
          <a:xfrm>
            <a:off x="8316325" y="397250"/>
            <a:ext cx="515975" cy="515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8</a:t>
            </a:r>
            <a:endParaRPr/>
          </a:p>
        </p:txBody>
      </p:sp>
      <p:pic>
        <p:nvPicPr>
          <p:cNvPr id="904" name="Google Shape;904;p121"/>
          <p:cNvPicPr preferRelativeResize="0"/>
          <p:nvPr/>
        </p:nvPicPr>
        <p:blipFill>
          <a:blip r:embed="rId3">
            <a:alphaModFix/>
          </a:blip>
          <a:stretch>
            <a:fillRect/>
          </a:stretch>
        </p:blipFill>
        <p:spPr>
          <a:xfrm>
            <a:off x="4007725" y="2143575"/>
            <a:ext cx="4824575" cy="1693250"/>
          </a:xfrm>
          <a:prstGeom prst="rect">
            <a:avLst/>
          </a:prstGeom>
          <a:noFill/>
          <a:ln>
            <a:noFill/>
          </a:ln>
        </p:spPr>
      </p:pic>
      <p:pic>
        <p:nvPicPr>
          <p:cNvPr id="905" name="Google Shape;905;p121"/>
          <p:cNvPicPr preferRelativeResize="0"/>
          <p:nvPr/>
        </p:nvPicPr>
        <p:blipFill>
          <a:blip r:embed="rId4">
            <a:alphaModFix/>
          </a:blip>
          <a:stretch>
            <a:fillRect/>
          </a:stretch>
        </p:blipFill>
        <p:spPr>
          <a:xfrm>
            <a:off x="152400" y="1304825"/>
            <a:ext cx="3702925" cy="3091705"/>
          </a:xfrm>
          <a:prstGeom prst="rect">
            <a:avLst/>
          </a:prstGeom>
          <a:noFill/>
          <a:ln>
            <a:noFill/>
          </a:ln>
        </p:spPr>
      </p:pic>
      <p:pic>
        <p:nvPicPr>
          <p:cNvPr id="906" name="Google Shape;906;p121" title="Slide 67.mp3">
            <a:hlinkClick r:id="rId5"/>
          </p:cNvPr>
          <p:cNvPicPr preferRelativeResize="0"/>
          <p:nvPr/>
        </p:nvPicPr>
        <p:blipFill>
          <a:blip r:embed="rId6">
            <a:alphaModFix/>
          </a:blip>
          <a:stretch>
            <a:fillRect/>
          </a:stretch>
        </p:blipFill>
        <p:spPr>
          <a:xfrm>
            <a:off x="8245125" y="445025"/>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Gantt scheduling</a:t>
            </a:r>
            <a:endParaRPr/>
          </a:p>
        </p:txBody>
      </p:sp>
      <p:pic>
        <p:nvPicPr>
          <p:cNvPr id="135" name="Google Shape;135;p23"/>
          <p:cNvPicPr preferRelativeResize="0"/>
          <p:nvPr/>
        </p:nvPicPr>
        <p:blipFill>
          <a:blip r:embed="rId3">
            <a:alphaModFix/>
          </a:blip>
          <a:stretch>
            <a:fillRect/>
          </a:stretch>
        </p:blipFill>
        <p:spPr>
          <a:xfrm>
            <a:off x="622950" y="222900"/>
            <a:ext cx="7898106" cy="3925925"/>
          </a:xfrm>
          <a:prstGeom prst="rect">
            <a:avLst/>
          </a:prstGeom>
          <a:noFill/>
          <a:ln>
            <a:noFill/>
          </a:ln>
        </p:spPr>
      </p:pic>
      <p:pic>
        <p:nvPicPr>
          <p:cNvPr id="136" name="Google Shape;136;p23" title="gantt.mp3">
            <a:hlinkClick r:id="rId4"/>
          </p:cNvPr>
          <p:cNvPicPr preferRelativeResize="0"/>
          <p:nvPr/>
        </p:nvPicPr>
        <p:blipFill>
          <a:blip r:embed="rId5">
            <a:alphaModFix/>
          </a:blip>
          <a:stretch>
            <a:fillRect/>
          </a:stretch>
        </p:blipFill>
        <p:spPr>
          <a:xfrm>
            <a:off x="8633131" y="169900"/>
            <a:ext cx="318144" cy="31814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9</a:t>
            </a:r>
            <a:endParaRPr/>
          </a:p>
        </p:txBody>
      </p:sp>
      <p:sp>
        <p:nvSpPr>
          <p:cNvPr id="912" name="Google Shape;912;p1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Find out what happened with customer 4s latest order and show when the order was picked and expected delivery and check the warehouse for quantity.</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23"/>
          <p:cNvPicPr preferRelativeResize="0"/>
          <p:nvPr/>
        </p:nvPicPr>
        <p:blipFill>
          <a:blip r:embed="rId3">
            <a:alphaModFix/>
          </a:blip>
          <a:stretch>
            <a:fillRect/>
          </a:stretch>
        </p:blipFill>
        <p:spPr>
          <a:xfrm>
            <a:off x="2219050" y="152400"/>
            <a:ext cx="4705906" cy="4838700"/>
          </a:xfrm>
          <a:prstGeom prst="rect">
            <a:avLst/>
          </a:prstGeom>
          <a:noFill/>
          <a:ln>
            <a:noFill/>
          </a:ln>
        </p:spPr>
      </p:pic>
      <p:pic>
        <p:nvPicPr>
          <p:cNvPr id="918" name="Google Shape;918;p123" title="g9.mp3">
            <a:hlinkClick r:id="rId4"/>
          </p:cNvPr>
          <p:cNvPicPr preferRelativeResize="0"/>
          <p:nvPr/>
        </p:nvPicPr>
        <p:blipFill>
          <a:blip r:embed="rId5">
            <a:alphaModFix/>
          </a:blip>
          <a:stretch>
            <a:fillRect/>
          </a:stretch>
        </p:blipFill>
        <p:spPr>
          <a:xfrm>
            <a:off x="8274250" y="377725"/>
            <a:ext cx="457200" cy="4572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9</a:t>
            </a:r>
            <a:endParaRPr/>
          </a:p>
        </p:txBody>
      </p:sp>
      <p:pic>
        <p:nvPicPr>
          <p:cNvPr id="924" name="Google Shape;924;p124"/>
          <p:cNvPicPr preferRelativeResize="0"/>
          <p:nvPr/>
        </p:nvPicPr>
        <p:blipFill>
          <a:blip r:embed="rId3">
            <a:alphaModFix/>
          </a:blip>
          <a:stretch>
            <a:fillRect/>
          </a:stretch>
        </p:blipFill>
        <p:spPr>
          <a:xfrm>
            <a:off x="3133900" y="1152425"/>
            <a:ext cx="2864275" cy="2024275"/>
          </a:xfrm>
          <a:prstGeom prst="rect">
            <a:avLst/>
          </a:prstGeom>
          <a:noFill/>
          <a:ln>
            <a:noFill/>
          </a:ln>
        </p:spPr>
      </p:pic>
      <p:pic>
        <p:nvPicPr>
          <p:cNvPr id="925" name="Google Shape;925;p124"/>
          <p:cNvPicPr preferRelativeResize="0"/>
          <p:nvPr/>
        </p:nvPicPr>
        <p:blipFill>
          <a:blip r:embed="rId4">
            <a:alphaModFix/>
          </a:blip>
          <a:stretch>
            <a:fillRect/>
          </a:stretch>
        </p:blipFill>
        <p:spPr>
          <a:xfrm>
            <a:off x="1600200" y="3387775"/>
            <a:ext cx="5943600" cy="1400175"/>
          </a:xfrm>
          <a:prstGeom prst="rect">
            <a:avLst/>
          </a:prstGeom>
          <a:noFill/>
          <a:ln>
            <a:noFill/>
          </a:ln>
        </p:spPr>
      </p:pic>
      <p:pic>
        <p:nvPicPr>
          <p:cNvPr id="926" name="Google Shape;926;p124" title="p99.mp3">
            <a:hlinkClick r:id="rId5"/>
          </p:cNvPr>
          <p:cNvPicPr preferRelativeResize="0"/>
          <p:nvPr/>
        </p:nvPicPr>
        <p:blipFill>
          <a:blip r:embed="rId6">
            <a:alphaModFix/>
          </a:blip>
          <a:stretch>
            <a:fillRect/>
          </a:stretch>
        </p:blipFill>
        <p:spPr>
          <a:xfrm>
            <a:off x="8375100" y="395750"/>
            <a:ext cx="457200" cy="457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25"/>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Rest of </a:t>
            </a:r>
            <a:r>
              <a:rPr lang="en"/>
              <a:t> </a:t>
            </a:r>
            <a:endParaRPr/>
          </a:p>
          <a:p>
            <a:pPr indent="0" lvl="0" marL="0" rtl="0" algn="ctr">
              <a:spcBef>
                <a:spcPts val="0"/>
              </a:spcBef>
              <a:spcAft>
                <a:spcPts val="0"/>
              </a:spcAft>
              <a:buNone/>
            </a:pPr>
            <a:r>
              <a:rPr lang="en"/>
              <a:t>Propositions</a:t>
            </a:r>
            <a:endParaRPr/>
          </a:p>
        </p:txBody>
      </p:sp>
      <p:sp>
        <p:nvSpPr>
          <p:cNvPr id="932" name="Google Shape;932;p125"/>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All the propositions that were excluded from the 9 individual and 9 group</a:t>
            </a:r>
            <a:endParaRPr/>
          </a:p>
        </p:txBody>
      </p:sp>
      <p:pic>
        <p:nvPicPr>
          <p:cNvPr id="933" name="Google Shape;933;p125"/>
          <p:cNvPicPr preferRelativeResize="0"/>
          <p:nvPr/>
        </p:nvPicPr>
        <p:blipFill>
          <a:blip r:embed="rId3">
            <a:alphaModFix/>
          </a:blip>
          <a:stretch>
            <a:fillRect/>
          </a:stretch>
        </p:blipFill>
        <p:spPr>
          <a:xfrm>
            <a:off x="5124175" y="1422538"/>
            <a:ext cx="3451100" cy="2298424"/>
          </a:xfrm>
          <a:prstGeom prst="rect">
            <a:avLst/>
          </a:prstGeom>
          <a:noFill/>
          <a:ln>
            <a:noFill/>
          </a:ln>
        </p:spPr>
      </p:pic>
      <p:pic>
        <p:nvPicPr>
          <p:cNvPr id="934" name="Google Shape;934;p125" title="Wario Puzzle 1 _ Mario's Super Picross Music Extended (128 kbps) (mp3cut.net).mp3">
            <a:hlinkClick r:id="rId4"/>
          </p:cNvPr>
          <p:cNvPicPr preferRelativeResize="0"/>
          <p:nvPr/>
        </p:nvPicPr>
        <p:blipFill>
          <a:blip r:embed="rId5">
            <a:alphaModFix/>
          </a:blip>
          <a:stretch>
            <a:fillRect/>
          </a:stretch>
        </p:blipFill>
        <p:spPr>
          <a:xfrm>
            <a:off x="152400" y="4114375"/>
            <a:ext cx="457200" cy="457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a:t>
            </a:r>
            <a:r>
              <a:rPr lang="en"/>
              <a:t>- Proposition 10</a:t>
            </a:r>
            <a:endParaRPr/>
          </a:p>
          <a:p>
            <a:pPr indent="0" lvl="0" marL="0" rtl="0" algn="l">
              <a:spcBef>
                <a:spcPts val="0"/>
              </a:spcBef>
              <a:spcAft>
                <a:spcPts val="0"/>
              </a:spcAft>
              <a:buNone/>
            </a:pPr>
            <a:r>
              <a:t/>
            </a:r>
            <a:endParaRPr/>
          </a:p>
        </p:txBody>
      </p:sp>
      <p:pic>
        <p:nvPicPr>
          <p:cNvPr id="940" name="Google Shape;940;p126"/>
          <p:cNvPicPr preferRelativeResize="0"/>
          <p:nvPr/>
        </p:nvPicPr>
        <p:blipFill>
          <a:blip r:embed="rId3">
            <a:alphaModFix/>
          </a:blip>
          <a:stretch>
            <a:fillRect/>
          </a:stretch>
        </p:blipFill>
        <p:spPr>
          <a:xfrm>
            <a:off x="2676525" y="1362075"/>
            <a:ext cx="3790950" cy="24193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11</a:t>
            </a:r>
            <a:endParaRPr/>
          </a:p>
          <a:p>
            <a:pPr indent="0" lvl="0" marL="0" rtl="0" algn="l">
              <a:spcBef>
                <a:spcPts val="0"/>
              </a:spcBef>
              <a:spcAft>
                <a:spcPts val="0"/>
              </a:spcAft>
              <a:buNone/>
            </a:pPr>
            <a:r>
              <a:t/>
            </a:r>
            <a:endParaRPr/>
          </a:p>
        </p:txBody>
      </p:sp>
      <p:pic>
        <p:nvPicPr>
          <p:cNvPr id="946" name="Google Shape;946;p127"/>
          <p:cNvPicPr preferRelativeResize="0"/>
          <p:nvPr/>
        </p:nvPicPr>
        <p:blipFill>
          <a:blip r:embed="rId3">
            <a:alphaModFix/>
          </a:blip>
          <a:stretch>
            <a:fillRect/>
          </a:stretch>
        </p:blipFill>
        <p:spPr>
          <a:xfrm>
            <a:off x="1738313" y="1671638"/>
            <a:ext cx="5667375" cy="18002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12</a:t>
            </a:r>
            <a:endParaRPr/>
          </a:p>
          <a:p>
            <a:pPr indent="0" lvl="0" marL="0" rtl="0" algn="l">
              <a:spcBef>
                <a:spcPts val="0"/>
              </a:spcBef>
              <a:spcAft>
                <a:spcPts val="0"/>
              </a:spcAft>
              <a:buNone/>
            </a:pPr>
            <a:r>
              <a:t/>
            </a:r>
            <a:endParaRPr/>
          </a:p>
        </p:txBody>
      </p:sp>
      <p:pic>
        <p:nvPicPr>
          <p:cNvPr id="952" name="Google Shape;952;p128"/>
          <p:cNvPicPr preferRelativeResize="0"/>
          <p:nvPr/>
        </p:nvPicPr>
        <p:blipFill>
          <a:blip r:embed="rId3">
            <a:alphaModFix/>
          </a:blip>
          <a:stretch>
            <a:fillRect/>
          </a:stretch>
        </p:blipFill>
        <p:spPr>
          <a:xfrm>
            <a:off x="2595563" y="1152425"/>
            <a:ext cx="3952875" cy="34671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58" name="Google Shape;958;p129"/>
          <p:cNvPicPr preferRelativeResize="0"/>
          <p:nvPr/>
        </p:nvPicPr>
        <p:blipFill>
          <a:blip r:embed="rId3">
            <a:alphaModFix/>
          </a:blip>
          <a:stretch>
            <a:fillRect/>
          </a:stretch>
        </p:blipFill>
        <p:spPr>
          <a:xfrm>
            <a:off x="2195513" y="1191950"/>
            <a:ext cx="4752975" cy="35052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14</a:t>
            </a:r>
            <a:endParaRPr/>
          </a:p>
          <a:p>
            <a:pPr indent="0" lvl="0" marL="0" rtl="0" algn="l">
              <a:spcBef>
                <a:spcPts val="0"/>
              </a:spcBef>
              <a:spcAft>
                <a:spcPts val="0"/>
              </a:spcAft>
              <a:buNone/>
            </a:pPr>
            <a:r>
              <a:t/>
            </a:r>
            <a:endParaRPr/>
          </a:p>
        </p:txBody>
      </p:sp>
      <p:pic>
        <p:nvPicPr>
          <p:cNvPr id="964" name="Google Shape;964;p130"/>
          <p:cNvPicPr preferRelativeResize="0"/>
          <p:nvPr/>
        </p:nvPicPr>
        <p:blipFill>
          <a:blip r:embed="rId3">
            <a:alphaModFix/>
          </a:blip>
          <a:stretch>
            <a:fillRect/>
          </a:stretch>
        </p:blipFill>
        <p:spPr>
          <a:xfrm>
            <a:off x="2076450" y="1152425"/>
            <a:ext cx="4991100" cy="33432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15</a:t>
            </a:r>
            <a:endParaRPr/>
          </a:p>
          <a:p>
            <a:pPr indent="0" lvl="0" marL="0" rtl="0" algn="l">
              <a:spcBef>
                <a:spcPts val="0"/>
              </a:spcBef>
              <a:spcAft>
                <a:spcPts val="0"/>
              </a:spcAft>
              <a:buNone/>
            </a:pPr>
            <a:r>
              <a:t/>
            </a:r>
            <a:endParaRPr/>
          </a:p>
        </p:txBody>
      </p:sp>
      <p:pic>
        <p:nvPicPr>
          <p:cNvPr id="970" name="Google Shape;970;p131"/>
          <p:cNvPicPr preferRelativeResize="0"/>
          <p:nvPr/>
        </p:nvPicPr>
        <p:blipFill>
          <a:blip r:embed="rId3">
            <a:alphaModFix/>
          </a:blip>
          <a:stretch>
            <a:fillRect/>
          </a:stretch>
        </p:blipFill>
        <p:spPr>
          <a:xfrm>
            <a:off x="2296413" y="1111325"/>
            <a:ext cx="4551165" cy="368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1" type="body"/>
          </p:nvPr>
        </p:nvSpPr>
        <p:spPr>
          <a:xfrm>
            <a:off x="4872900" y="3532675"/>
            <a:ext cx="1262700" cy="5988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
              <a:buNone/>
            </a:pPr>
            <a:r>
              <a:rPr lang="en" sz="1460"/>
              <a:t>Discord meetings and</a:t>
            </a:r>
            <a:endParaRPr sz="1460"/>
          </a:p>
          <a:p>
            <a:pPr indent="0" lvl="0" marL="0" rtl="0" algn="l">
              <a:lnSpc>
                <a:spcPct val="90000"/>
              </a:lnSpc>
              <a:spcBef>
                <a:spcPts val="0"/>
              </a:spcBef>
              <a:spcAft>
                <a:spcPts val="0"/>
              </a:spcAft>
              <a:buSzPts val="440"/>
              <a:buNone/>
            </a:pPr>
            <a:r>
              <a:rPr lang="en" sz="1460"/>
              <a:t> meeting notes</a:t>
            </a:r>
            <a:endParaRPr sz="1460"/>
          </a:p>
          <a:p>
            <a:pPr indent="0" lvl="0" marL="0" rtl="0" algn="l">
              <a:lnSpc>
                <a:spcPct val="90000"/>
              </a:lnSpc>
              <a:spcBef>
                <a:spcPts val="0"/>
              </a:spcBef>
              <a:spcAft>
                <a:spcPts val="0"/>
              </a:spcAft>
              <a:buSzPts val="440"/>
              <a:buNone/>
            </a:pPr>
            <a:r>
              <a:rPr lang="en" sz="1460"/>
              <a:t> (voice call)</a:t>
            </a:r>
            <a:endParaRPr sz="1460"/>
          </a:p>
        </p:txBody>
      </p:sp>
      <p:pic>
        <p:nvPicPr>
          <p:cNvPr id="142" name="Google Shape;142;p24"/>
          <p:cNvPicPr preferRelativeResize="0"/>
          <p:nvPr/>
        </p:nvPicPr>
        <p:blipFill>
          <a:blip r:embed="rId3">
            <a:alphaModFix/>
          </a:blip>
          <a:stretch>
            <a:fillRect/>
          </a:stretch>
        </p:blipFill>
        <p:spPr>
          <a:xfrm>
            <a:off x="6922225" y="152400"/>
            <a:ext cx="1934440" cy="4465625"/>
          </a:xfrm>
          <a:prstGeom prst="rect">
            <a:avLst/>
          </a:prstGeom>
          <a:noFill/>
          <a:ln>
            <a:noFill/>
          </a:ln>
        </p:spPr>
      </p:pic>
      <p:sp>
        <p:nvSpPr>
          <p:cNvPr id="143" name="Google Shape;143;p24"/>
          <p:cNvSpPr txBox="1"/>
          <p:nvPr>
            <p:ph idx="1" type="body"/>
          </p:nvPr>
        </p:nvSpPr>
        <p:spPr>
          <a:xfrm>
            <a:off x="6736775" y="4544700"/>
            <a:ext cx="25074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600"/>
              <a:t>organization of server</a:t>
            </a:r>
            <a:endParaRPr sz="1600"/>
          </a:p>
        </p:txBody>
      </p:sp>
      <p:pic>
        <p:nvPicPr>
          <p:cNvPr id="144" name="Google Shape;144;p24"/>
          <p:cNvPicPr preferRelativeResize="0"/>
          <p:nvPr/>
        </p:nvPicPr>
        <p:blipFill rotWithShape="1">
          <a:blip r:embed="rId4">
            <a:alphaModFix/>
          </a:blip>
          <a:srcRect b="23867" l="0" r="3334" t="0"/>
          <a:stretch/>
        </p:blipFill>
        <p:spPr>
          <a:xfrm>
            <a:off x="235050" y="198325"/>
            <a:ext cx="1934450" cy="2305849"/>
          </a:xfrm>
          <a:prstGeom prst="rect">
            <a:avLst/>
          </a:prstGeom>
          <a:noFill/>
          <a:ln>
            <a:noFill/>
          </a:ln>
        </p:spPr>
      </p:pic>
      <p:pic>
        <p:nvPicPr>
          <p:cNvPr id="145" name="Google Shape;145;p24"/>
          <p:cNvPicPr preferRelativeResize="0"/>
          <p:nvPr/>
        </p:nvPicPr>
        <p:blipFill>
          <a:blip r:embed="rId5">
            <a:alphaModFix/>
          </a:blip>
          <a:stretch>
            <a:fillRect/>
          </a:stretch>
        </p:blipFill>
        <p:spPr>
          <a:xfrm>
            <a:off x="2894850" y="152400"/>
            <a:ext cx="3000800" cy="2538750"/>
          </a:xfrm>
          <a:prstGeom prst="rect">
            <a:avLst/>
          </a:prstGeom>
          <a:noFill/>
          <a:ln>
            <a:noFill/>
          </a:ln>
        </p:spPr>
      </p:pic>
      <p:pic>
        <p:nvPicPr>
          <p:cNvPr id="146" name="Google Shape;146;p24"/>
          <p:cNvPicPr preferRelativeResize="0"/>
          <p:nvPr/>
        </p:nvPicPr>
        <p:blipFill>
          <a:blip r:embed="rId6">
            <a:alphaModFix/>
          </a:blip>
          <a:stretch>
            <a:fillRect/>
          </a:stretch>
        </p:blipFill>
        <p:spPr>
          <a:xfrm>
            <a:off x="782200" y="2746245"/>
            <a:ext cx="3608683" cy="2305850"/>
          </a:xfrm>
          <a:prstGeom prst="rect">
            <a:avLst/>
          </a:prstGeom>
          <a:noFill/>
          <a:ln>
            <a:noFill/>
          </a:ln>
        </p:spPr>
      </p:pic>
      <p:pic>
        <p:nvPicPr>
          <p:cNvPr id="147" name="Google Shape;147;p24" title="discord.mp3">
            <a:hlinkClick r:id="rId7"/>
          </p:cNvPr>
          <p:cNvPicPr preferRelativeResize="0"/>
          <p:nvPr/>
        </p:nvPicPr>
        <p:blipFill>
          <a:blip r:embed="rId8">
            <a:alphaModFix/>
          </a:blip>
          <a:stretch>
            <a:fillRect/>
          </a:stretch>
        </p:blipFill>
        <p:spPr>
          <a:xfrm>
            <a:off x="4633575" y="4450900"/>
            <a:ext cx="457200" cy="4572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16</a:t>
            </a:r>
            <a:endParaRPr/>
          </a:p>
          <a:p>
            <a:pPr indent="0" lvl="0" marL="0" rtl="0" algn="l">
              <a:spcBef>
                <a:spcPts val="0"/>
              </a:spcBef>
              <a:spcAft>
                <a:spcPts val="0"/>
              </a:spcAft>
              <a:buNone/>
            </a:pPr>
            <a:r>
              <a:t/>
            </a:r>
            <a:endParaRPr/>
          </a:p>
        </p:txBody>
      </p:sp>
      <p:pic>
        <p:nvPicPr>
          <p:cNvPr id="976" name="Google Shape;976;p132"/>
          <p:cNvPicPr preferRelativeResize="0"/>
          <p:nvPr/>
        </p:nvPicPr>
        <p:blipFill>
          <a:blip r:embed="rId3">
            <a:alphaModFix/>
          </a:blip>
          <a:stretch>
            <a:fillRect/>
          </a:stretch>
        </p:blipFill>
        <p:spPr>
          <a:xfrm>
            <a:off x="647700" y="1280625"/>
            <a:ext cx="7848600" cy="28003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17</a:t>
            </a:r>
            <a:endParaRPr/>
          </a:p>
          <a:p>
            <a:pPr indent="0" lvl="0" marL="0" rtl="0" algn="l">
              <a:spcBef>
                <a:spcPts val="0"/>
              </a:spcBef>
              <a:spcAft>
                <a:spcPts val="0"/>
              </a:spcAft>
              <a:buNone/>
            </a:pPr>
            <a:r>
              <a:t/>
            </a:r>
            <a:endParaRPr/>
          </a:p>
        </p:txBody>
      </p:sp>
      <p:pic>
        <p:nvPicPr>
          <p:cNvPr id="982" name="Google Shape;982;p133"/>
          <p:cNvPicPr preferRelativeResize="0"/>
          <p:nvPr/>
        </p:nvPicPr>
        <p:blipFill>
          <a:blip r:embed="rId3">
            <a:alphaModFix/>
          </a:blip>
          <a:stretch>
            <a:fillRect/>
          </a:stretch>
        </p:blipFill>
        <p:spPr>
          <a:xfrm>
            <a:off x="2707938" y="1216150"/>
            <a:ext cx="3728126" cy="551900"/>
          </a:xfrm>
          <a:prstGeom prst="rect">
            <a:avLst/>
          </a:prstGeom>
          <a:noFill/>
          <a:ln>
            <a:noFill/>
          </a:ln>
        </p:spPr>
      </p:pic>
      <p:pic>
        <p:nvPicPr>
          <p:cNvPr id="983" name="Google Shape;983;p133"/>
          <p:cNvPicPr preferRelativeResize="0"/>
          <p:nvPr/>
        </p:nvPicPr>
        <p:blipFill>
          <a:blip r:embed="rId4">
            <a:alphaModFix/>
          </a:blip>
          <a:stretch>
            <a:fillRect/>
          </a:stretch>
        </p:blipFill>
        <p:spPr>
          <a:xfrm>
            <a:off x="2707950" y="1768050"/>
            <a:ext cx="3290124" cy="2421900"/>
          </a:xfrm>
          <a:prstGeom prst="rect">
            <a:avLst/>
          </a:prstGeom>
          <a:noFill/>
          <a:ln>
            <a:noFill/>
          </a:ln>
        </p:spPr>
      </p:pic>
      <p:pic>
        <p:nvPicPr>
          <p:cNvPr id="984" name="Google Shape;984;p133"/>
          <p:cNvPicPr preferRelativeResize="0"/>
          <p:nvPr/>
        </p:nvPicPr>
        <p:blipFill>
          <a:blip r:embed="rId5">
            <a:alphaModFix/>
          </a:blip>
          <a:stretch>
            <a:fillRect/>
          </a:stretch>
        </p:blipFill>
        <p:spPr>
          <a:xfrm>
            <a:off x="2707950" y="4241325"/>
            <a:ext cx="1790600" cy="7502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18</a:t>
            </a:r>
            <a:endParaRPr/>
          </a:p>
          <a:p>
            <a:pPr indent="0" lvl="0" marL="0" rtl="0" algn="l">
              <a:spcBef>
                <a:spcPts val="0"/>
              </a:spcBef>
              <a:spcAft>
                <a:spcPts val="0"/>
              </a:spcAft>
              <a:buNone/>
            </a:pPr>
            <a:r>
              <a:t/>
            </a:r>
            <a:endParaRPr/>
          </a:p>
        </p:txBody>
      </p:sp>
      <p:pic>
        <p:nvPicPr>
          <p:cNvPr id="990" name="Google Shape;990;p134"/>
          <p:cNvPicPr preferRelativeResize="0"/>
          <p:nvPr/>
        </p:nvPicPr>
        <p:blipFill>
          <a:blip r:embed="rId3">
            <a:alphaModFix/>
          </a:blip>
          <a:stretch>
            <a:fillRect/>
          </a:stretch>
        </p:blipFill>
        <p:spPr>
          <a:xfrm>
            <a:off x="3610725" y="1022950"/>
            <a:ext cx="2274250" cy="2468225"/>
          </a:xfrm>
          <a:prstGeom prst="rect">
            <a:avLst/>
          </a:prstGeom>
          <a:noFill/>
          <a:ln>
            <a:noFill/>
          </a:ln>
        </p:spPr>
      </p:pic>
      <p:pic>
        <p:nvPicPr>
          <p:cNvPr id="991" name="Google Shape;991;p134"/>
          <p:cNvPicPr preferRelativeResize="0"/>
          <p:nvPr/>
        </p:nvPicPr>
        <p:blipFill>
          <a:blip r:embed="rId4">
            <a:alphaModFix/>
          </a:blip>
          <a:stretch>
            <a:fillRect/>
          </a:stretch>
        </p:blipFill>
        <p:spPr>
          <a:xfrm>
            <a:off x="3661051" y="3491175"/>
            <a:ext cx="2173600" cy="14999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19</a:t>
            </a:r>
            <a:endParaRPr/>
          </a:p>
          <a:p>
            <a:pPr indent="0" lvl="0" marL="0" rtl="0" algn="l">
              <a:spcBef>
                <a:spcPts val="0"/>
              </a:spcBef>
              <a:spcAft>
                <a:spcPts val="0"/>
              </a:spcAft>
              <a:buNone/>
            </a:pPr>
            <a:r>
              <a:t/>
            </a:r>
            <a:endParaRPr/>
          </a:p>
        </p:txBody>
      </p:sp>
      <p:pic>
        <p:nvPicPr>
          <p:cNvPr id="997" name="Google Shape;997;p135"/>
          <p:cNvPicPr preferRelativeResize="0"/>
          <p:nvPr/>
        </p:nvPicPr>
        <p:blipFill>
          <a:blip r:embed="rId3">
            <a:alphaModFix/>
          </a:blip>
          <a:stretch>
            <a:fillRect/>
          </a:stretch>
        </p:blipFill>
        <p:spPr>
          <a:xfrm>
            <a:off x="2699975" y="1152425"/>
            <a:ext cx="3902750" cy="2505674"/>
          </a:xfrm>
          <a:prstGeom prst="rect">
            <a:avLst/>
          </a:prstGeom>
          <a:noFill/>
          <a:ln>
            <a:noFill/>
          </a:ln>
        </p:spPr>
      </p:pic>
      <p:pic>
        <p:nvPicPr>
          <p:cNvPr id="998" name="Google Shape;998;p135"/>
          <p:cNvPicPr preferRelativeResize="0"/>
          <p:nvPr/>
        </p:nvPicPr>
        <p:blipFill>
          <a:blip r:embed="rId4">
            <a:alphaModFix/>
          </a:blip>
          <a:stretch>
            <a:fillRect/>
          </a:stretch>
        </p:blipFill>
        <p:spPr>
          <a:xfrm>
            <a:off x="2699972" y="3658100"/>
            <a:ext cx="3234825" cy="1373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20</a:t>
            </a:r>
            <a:endParaRPr/>
          </a:p>
          <a:p>
            <a:pPr indent="0" lvl="0" marL="0" rtl="0" algn="l">
              <a:spcBef>
                <a:spcPts val="0"/>
              </a:spcBef>
              <a:spcAft>
                <a:spcPts val="0"/>
              </a:spcAft>
              <a:buNone/>
            </a:pPr>
            <a:r>
              <a:t/>
            </a:r>
            <a:endParaRPr/>
          </a:p>
        </p:txBody>
      </p:sp>
      <p:pic>
        <p:nvPicPr>
          <p:cNvPr id="1004" name="Google Shape;1004;p136"/>
          <p:cNvPicPr preferRelativeResize="0"/>
          <p:nvPr/>
        </p:nvPicPr>
        <p:blipFill>
          <a:blip r:embed="rId3">
            <a:alphaModFix/>
          </a:blip>
          <a:stretch>
            <a:fillRect/>
          </a:stretch>
        </p:blipFill>
        <p:spPr>
          <a:xfrm>
            <a:off x="2926599" y="1152425"/>
            <a:ext cx="3290799" cy="3007525"/>
          </a:xfrm>
          <a:prstGeom prst="rect">
            <a:avLst/>
          </a:prstGeom>
          <a:noFill/>
          <a:ln>
            <a:noFill/>
          </a:ln>
        </p:spPr>
      </p:pic>
      <p:pic>
        <p:nvPicPr>
          <p:cNvPr id="1005" name="Google Shape;1005;p136"/>
          <p:cNvPicPr preferRelativeResize="0"/>
          <p:nvPr/>
        </p:nvPicPr>
        <p:blipFill>
          <a:blip r:embed="rId4">
            <a:alphaModFix/>
          </a:blip>
          <a:stretch>
            <a:fillRect/>
          </a:stretch>
        </p:blipFill>
        <p:spPr>
          <a:xfrm>
            <a:off x="2926600" y="4255900"/>
            <a:ext cx="2822450" cy="5957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10</a:t>
            </a:r>
            <a:endParaRPr/>
          </a:p>
          <a:p>
            <a:pPr indent="0" lvl="0" marL="0" rtl="0" algn="l">
              <a:spcBef>
                <a:spcPts val="0"/>
              </a:spcBef>
              <a:spcAft>
                <a:spcPts val="0"/>
              </a:spcAft>
              <a:buNone/>
            </a:pPr>
            <a:r>
              <a:t/>
            </a:r>
            <a:endParaRPr/>
          </a:p>
        </p:txBody>
      </p:sp>
      <p:pic>
        <p:nvPicPr>
          <p:cNvPr id="1011" name="Google Shape;1011;p137"/>
          <p:cNvPicPr preferRelativeResize="0"/>
          <p:nvPr/>
        </p:nvPicPr>
        <p:blipFill>
          <a:blip r:embed="rId3">
            <a:alphaModFix/>
          </a:blip>
          <a:stretch>
            <a:fillRect/>
          </a:stretch>
        </p:blipFill>
        <p:spPr>
          <a:xfrm>
            <a:off x="1265500" y="1795463"/>
            <a:ext cx="6715125" cy="15525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11</a:t>
            </a:r>
            <a:endParaRPr/>
          </a:p>
          <a:p>
            <a:pPr indent="0" lvl="0" marL="0" rtl="0" algn="l">
              <a:spcBef>
                <a:spcPts val="0"/>
              </a:spcBef>
              <a:spcAft>
                <a:spcPts val="0"/>
              </a:spcAft>
              <a:buNone/>
            </a:pPr>
            <a:r>
              <a:t/>
            </a:r>
            <a:endParaRPr/>
          </a:p>
        </p:txBody>
      </p:sp>
      <p:pic>
        <p:nvPicPr>
          <p:cNvPr id="1017" name="Google Shape;1017;p138"/>
          <p:cNvPicPr preferRelativeResize="0"/>
          <p:nvPr/>
        </p:nvPicPr>
        <p:blipFill>
          <a:blip r:embed="rId3">
            <a:alphaModFix/>
          </a:blip>
          <a:stretch>
            <a:fillRect/>
          </a:stretch>
        </p:blipFill>
        <p:spPr>
          <a:xfrm>
            <a:off x="1590675" y="1709738"/>
            <a:ext cx="5962650" cy="17240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12</a:t>
            </a:r>
            <a:endParaRPr/>
          </a:p>
          <a:p>
            <a:pPr indent="0" lvl="0" marL="0" rtl="0" algn="l">
              <a:spcBef>
                <a:spcPts val="0"/>
              </a:spcBef>
              <a:spcAft>
                <a:spcPts val="0"/>
              </a:spcAft>
              <a:buNone/>
            </a:pPr>
            <a:r>
              <a:t/>
            </a:r>
            <a:endParaRPr/>
          </a:p>
        </p:txBody>
      </p:sp>
      <p:pic>
        <p:nvPicPr>
          <p:cNvPr id="1023" name="Google Shape;1023;p139"/>
          <p:cNvPicPr preferRelativeResize="0"/>
          <p:nvPr/>
        </p:nvPicPr>
        <p:blipFill>
          <a:blip r:embed="rId3">
            <a:alphaModFix/>
          </a:blip>
          <a:stretch>
            <a:fillRect/>
          </a:stretch>
        </p:blipFill>
        <p:spPr>
          <a:xfrm>
            <a:off x="1981200" y="1828800"/>
            <a:ext cx="5181600" cy="14859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13</a:t>
            </a:r>
            <a:endParaRPr/>
          </a:p>
          <a:p>
            <a:pPr indent="0" lvl="0" marL="0" rtl="0" algn="l">
              <a:spcBef>
                <a:spcPts val="0"/>
              </a:spcBef>
              <a:spcAft>
                <a:spcPts val="0"/>
              </a:spcAft>
              <a:buNone/>
            </a:pPr>
            <a:r>
              <a:t/>
            </a:r>
            <a:endParaRPr/>
          </a:p>
        </p:txBody>
      </p:sp>
      <p:pic>
        <p:nvPicPr>
          <p:cNvPr id="1029" name="Google Shape;1029;p140"/>
          <p:cNvPicPr preferRelativeResize="0"/>
          <p:nvPr/>
        </p:nvPicPr>
        <p:blipFill>
          <a:blip r:embed="rId3">
            <a:alphaModFix/>
          </a:blip>
          <a:stretch>
            <a:fillRect/>
          </a:stretch>
        </p:blipFill>
        <p:spPr>
          <a:xfrm>
            <a:off x="876300" y="1685925"/>
            <a:ext cx="7391400" cy="17716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14</a:t>
            </a:r>
            <a:endParaRPr/>
          </a:p>
          <a:p>
            <a:pPr indent="0" lvl="0" marL="0" rtl="0" algn="l">
              <a:spcBef>
                <a:spcPts val="0"/>
              </a:spcBef>
              <a:spcAft>
                <a:spcPts val="0"/>
              </a:spcAft>
              <a:buNone/>
            </a:pPr>
            <a:r>
              <a:t/>
            </a:r>
            <a:endParaRPr/>
          </a:p>
        </p:txBody>
      </p:sp>
      <p:pic>
        <p:nvPicPr>
          <p:cNvPr id="1035" name="Google Shape;1035;p141"/>
          <p:cNvPicPr preferRelativeResize="0"/>
          <p:nvPr/>
        </p:nvPicPr>
        <p:blipFill>
          <a:blip r:embed="rId3">
            <a:alphaModFix/>
          </a:blip>
          <a:stretch>
            <a:fillRect/>
          </a:stretch>
        </p:blipFill>
        <p:spPr>
          <a:xfrm>
            <a:off x="152400" y="1792863"/>
            <a:ext cx="8839202" cy="15577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Individual Propositions</a:t>
            </a:r>
            <a:endParaRPr/>
          </a:p>
        </p:txBody>
      </p:sp>
      <p:sp>
        <p:nvSpPr>
          <p:cNvPr id="153" name="Google Shape;153;p25"/>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9 queries from each group member</a:t>
            </a:r>
            <a:endParaRPr/>
          </a:p>
        </p:txBody>
      </p:sp>
      <p:pic>
        <p:nvPicPr>
          <p:cNvPr id="154" name="Google Shape;154;p25"/>
          <p:cNvPicPr preferRelativeResize="0"/>
          <p:nvPr/>
        </p:nvPicPr>
        <p:blipFill>
          <a:blip r:embed="rId3">
            <a:alphaModFix/>
          </a:blip>
          <a:stretch>
            <a:fillRect/>
          </a:stretch>
        </p:blipFill>
        <p:spPr>
          <a:xfrm>
            <a:off x="5535450" y="175475"/>
            <a:ext cx="2755549" cy="413332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15</a:t>
            </a:r>
            <a:endParaRPr/>
          </a:p>
          <a:p>
            <a:pPr indent="0" lvl="0" marL="0" rtl="0" algn="l">
              <a:spcBef>
                <a:spcPts val="0"/>
              </a:spcBef>
              <a:spcAft>
                <a:spcPts val="0"/>
              </a:spcAft>
              <a:buNone/>
            </a:pPr>
            <a:r>
              <a:t/>
            </a:r>
            <a:endParaRPr/>
          </a:p>
        </p:txBody>
      </p:sp>
      <p:pic>
        <p:nvPicPr>
          <p:cNvPr id="1041" name="Google Shape;1041;p142"/>
          <p:cNvPicPr preferRelativeResize="0"/>
          <p:nvPr/>
        </p:nvPicPr>
        <p:blipFill>
          <a:blip r:embed="rId3">
            <a:alphaModFix/>
          </a:blip>
          <a:stretch>
            <a:fillRect/>
          </a:stretch>
        </p:blipFill>
        <p:spPr>
          <a:xfrm>
            <a:off x="909638" y="1595438"/>
            <a:ext cx="7324725" cy="19526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16</a:t>
            </a:r>
            <a:endParaRPr/>
          </a:p>
          <a:p>
            <a:pPr indent="0" lvl="0" marL="0" rtl="0" algn="l">
              <a:spcBef>
                <a:spcPts val="0"/>
              </a:spcBef>
              <a:spcAft>
                <a:spcPts val="0"/>
              </a:spcAft>
              <a:buNone/>
            </a:pPr>
            <a:r>
              <a:t/>
            </a:r>
            <a:endParaRPr/>
          </a:p>
        </p:txBody>
      </p:sp>
      <p:pic>
        <p:nvPicPr>
          <p:cNvPr id="1047" name="Google Shape;1047;p143"/>
          <p:cNvPicPr preferRelativeResize="0"/>
          <p:nvPr/>
        </p:nvPicPr>
        <p:blipFill>
          <a:blip r:embed="rId3">
            <a:alphaModFix/>
          </a:blip>
          <a:stretch>
            <a:fillRect/>
          </a:stretch>
        </p:blipFill>
        <p:spPr>
          <a:xfrm>
            <a:off x="2286000" y="1857375"/>
            <a:ext cx="4572000" cy="14287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17</a:t>
            </a:r>
            <a:endParaRPr/>
          </a:p>
          <a:p>
            <a:pPr indent="0" lvl="0" marL="0" rtl="0" algn="l">
              <a:spcBef>
                <a:spcPts val="0"/>
              </a:spcBef>
              <a:spcAft>
                <a:spcPts val="0"/>
              </a:spcAft>
              <a:buNone/>
            </a:pPr>
            <a:r>
              <a:t/>
            </a:r>
            <a:endParaRPr/>
          </a:p>
        </p:txBody>
      </p:sp>
      <p:pic>
        <p:nvPicPr>
          <p:cNvPr id="1053" name="Google Shape;1053;p144"/>
          <p:cNvPicPr preferRelativeResize="0"/>
          <p:nvPr/>
        </p:nvPicPr>
        <p:blipFill>
          <a:blip r:embed="rId3">
            <a:alphaModFix/>
          </a:blip>
          <a:stretch>
            <a:fillRect/>
          </a:stretch>
        </p:blipFill>
        <p:spPr>
          <a:xfrm>
            <a:off x="1017663" y="1152425"/>
            <a:ext cx="7108673" cy="36862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18</a:t>
            </a:r>
            <a:endParaRPr/>
          </a:p>
          <a:p>
            <a:pPr indent="0" lvl="0" marL="0" rtl="0" algn="l">
              <a:spcBef>
                <a:spcPts val="0"/>
              </a:spcBef>
              <a:spcAft>
                <a:spcPts val="0"/>
              </a:spcAft>
              <a:buNone/>
            </a:pPr>
            <a:r>
              <a:t/>
            </a:r>
            <a:endParaRPr/>
          </a:p>
        </p:txBody>
      </p:sp>
      <p:pic>
        <p:nvPicPr>
          <p:cNvPr id="1059" name="Google Shape;1059;p145"/>
          <p:cNvPicPr preferRelativeResize="0"/>
          <p:nvPr/>
        </p:nvPicPr>
        <p:blipFill>
          <a:blip r:embed="rId3">
            <a:alphaModFix/>
          </a:blip>
          <a:stretch>
            <a:fillRect/>
          </a:stretch>
        </p:blipFill>
        <p:spPr>
          <a:xfrm>
            <a:off x="985838" y="1152425"/>
            <a:ext cx="7172325" cy="33147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19</a:t>
            </a:r>
            <a:endParaRPr/>
          </a:p>
          <a:p>
            <a:pPr indent="0" lvl="0" marL="0" rtl="0" algn="l">
              <a:spcBef>
                <a:spcPts val="0"/>
              </a:spcBef>
              <a:spcAft>
                <a:spcPts val="0"/>
              </a:spcAft>
              <a:buNone/>
            </a:pPr>
            <a:r>
              <a:t/>
            </a:r>
            <a:endParaRPr/>
          </a:p>
        </p:txBody>
      </p:sp>
      <p:pic>
        <p:nvPicPr>
          <p:cNvPr id="1065" name="Google Shape;1065;p146"/>
          <p:cNvPicPr preferRelativeResize="0"/>
          <p:nvPr/>
        </p:nvPicPr>
        <p:blipFill>
          <a:blip r:embed="rId3">
            <a:alphaModFix/>
          </a:blip>
          <a:stretch>
            <a:fillRect/>
          </a:stretch>
        </p:blipFill>
        <p:spPr>
          <a:xfrm>
            <a:off x="152400" y="1793075"/>
            <a:ext cx="8839200" cy="155734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20</a:t>
            </a:r>
            <a:endParaRPr/>
          </a:p>
          <a:p>
            <a:pPr indent="0" lvl="0" marL="0" rtl="0" algn="l">
              <a:spcBef>
                <a:spcPts val="0"/>
              </a:spcBef>
              <a:spcAft>
                <a:spcPts val="0"/>
              </a:spcAft>
              <a:buNone/>
            </a:pPr>
            <a:r>
              <a:t/>
            </a:r>
            <a:endParaRPr/>
          </a:p>
        </p:txBody>
      </p:sp>
      <p:pic>
        <p:nvPicPr>
          <p:cNvPr id="1071" name="Google Shape;1071;p147"/>
          <p:cNvPicPr preferRelativeResize="0"/>
          <p:nvPr/>
        </p:nvPicPr>
        <p:blipFill rotWithShape="1">
          <a:blip r:embed="rId3">
            <a:alphaModFix/>
          </a:blip>
          <a:srcRect b="0" l="-1110" r="1110" t="0"/>
          <a:stretch/>
        </p:blipFill>
        <p:spPr>
          <a:xfrm>
            <a:off x="2581000" y="1152425"/>
            <a:ext cx="3895225" cy="1969900"/>
          </a:xfrm>
          <a:prstGeom prst="rect">
            <a:avLst/>
          </a:prstGeom>
          <a:noFill/>
          <a:ln>
            <a:noFill/>
          </a:ln>
        </p:spPr>
      </p:pic>
      <p:pic>
        <p:nvPicPr>
          <p:cNvPr id="1072" name="Google Shape;1072;p147"/>
          <p:cNvPicPr preferRelativeResize="0"/>
          <p:nvPr/>
        </p:nvPicPr>
        <p:blipFill>
          <a:blip r:embed="rId4">
            <a:alphaModFix/>
          </a:blip>
          <a:stretch>
            <a:fillRect/>
          </a:stretch>
        </p:blipFill>
        <p:spPr>
          <a:xfrm>
            <a:off x="2580998" y="3122325"/>
            <a:ext cx="1991000" cy="182736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10</a:t>
            </a:r>
            <a:endParaRPr/>
          </a:p>
          <a:p>
            <a:pPr indent="0" lvl="0" marL="0" rtl="0" algn="l">
              <a:spcBef>
                <a:spcPts val="0"/>
              </a:spcBef>
              <a:spcAft>
                <a:spcPts val="0"/>
              </a:spcAft>
              <a:buNone/>
            </a:pPr>
            <a:r>
              <a:t/>
            </a:r>
            <a:endParaRPr/>
          </a:p>
        </p:txBody>
      </p:sp>
      <p:pic>
        <p:nvPicPr>
          <p:cNvPr id="1078" name="Google Shape;1078;p148"/>
          <p:cNvPicPr preferRelativeResize="0"/>
          <p:nvPr/>
        </p:nvPicPr>
        <p:blipFill>
          <a:blip r:embed="rId3">
            <a:alphaModFix/>
          </a:blip>
          <a:stretch>
            <a:fillRect/>
          </a:stretch>
        </p:blipFill>
        <p:spPr>
          <a:xfrm>
            <a:off x="1733550" y="1752600"/>
            <a:ext cx="5676900" cy="16383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11</a:t>
            </a:r>
            <a:endParaRPr/>
          </a:p>
          <a:p>
            <a:pPr indent="0" lvl="0" marL="0" rtl="0" algn="l">
              <a:spcBef>
                <a:spcPts val="0"/>
              </a:spcBef>
              <a:spcAft>
                <a:spcPts val="0"/>
              </a:spcAft>
              <a:buNone/>
            </a:pPr>
            <a:r>
              <a:t/>
            </a:r>
            <a:endParaRPr/>
          </a:p>
        </p:txBody>
      </p:sp>
      <p:pic>
        <p:nvPicPr>
          <p:cNvPr id="1084" name="Google Shape;1084;p149"/>
          <p:cNvPicPr preferRelativeResize="0"/>
          <p:nvPr/>
        </p:nvPicPr>
        <p:blipFill>
          <a:blip r:embed="rId3">
            <a:alphaModFix/>
          </a:blip>
          <a:stretch>
            <a:fillRect/>
          </a:stretch>
        </p:blipFill>
        <p:spPr>
          <a:xfrm>
            <a:off x="1685925" y="1838325"/>
            <a:ext cx="5772150" cy="1466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12</a:t>
            </a:r>
            <a:endParaRPr/>
          </a:p>
          <a:p>
            <a:pPr indent="0" lvl="0" marL="0" rtl="0" algn="l">
              <a:spcBef>
                <a:spcPts val="0"/>
              </a:spcBef>
              <a:spcAft>
                <a:spcPts val="0"/>
              </a:spcAft>
              <a:buNone/>
            </a:pPr>
            <a:r>
              <a:t/>
            </a:r>
            <a:endParaRPr/>
          </a:p>
        </p:txBody>
      </p:sp>
      <p:pic>
        <p:nvPicPr>
          <p:cNvPr id="1090" name="Google Shape;1090;p150"/>
          <p:cNvPicPr preferRelativeResize="0"/>
          <p:nvPr/>
        </p:nvPicPr>
        <p:blipFill>
          <a:blip r:embed="rId3">
            <a:alphaModFix/>
          </a:blip>
          <a:stretch>
            <a:fillRect/>
          </a:stretch>
        </p:blipFill>
        <p:spPr>
          <a:xfrm>
            <a:off x="428625" y="1433513"/>
            <a:ext cx="8286750" cy="22764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13</a:t>
            </a:r>
            <a:endParaRPr/>
          </a:p>
          <a:p>
            <a:pPr indent="0" lvl="0" marL="0" rtl="0" algn="l">
              <a:spcBef>
                <a:spcPts val="0"/>
              </a:spcBef>
              <a:spcAft>
                <a:spcPts val="0"/>
              </a:spcAft>
              <a:buNone/>
            </a:pPr>
            <a:r>
              <a:t/>
            </a:r>
            <a:endParaRPr/>
          </a:p>
        </p:txBody>
      </p:sp>
      <p:pic>
        <p:nvPicPr>
          <p:cNvPr id="1096" name="Google Shape;1096;p151"/>
          <p:cNvPicPr preferRelativeResize="0"/>
          <p:nvPr/>
        </p:nvPicPr>
        <p:blipFill>
          <a:blip r:embed="rId3">
            <a:alphaModFix/>
          </a:blip>
          <a:stretch>
            <a:fillRect/>
          </a:stretch>
        </p:blipFill>
        <p:spPr>
          <a:xfrm>
            <a:off x="2081213" y="1524000"/>
            <a:ext cx="4981575" cy="209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a:t>
            </a:r>
            <a:r>
              <a:rPr lang="en"/>
              <a:t> - Proposition 1</a:t>
            </a:r>
            <a:endParaRPr/>
          </a:p>
        </p:txBody>
      </p:sp>
      <p:sp>
        <p:nvSpPr>
          <p:cNvPr id="160" name="Google Shape;160;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Proposition 1: Return employees assigned to Sales Territory 6 (AdventureWorksDW2017)</a:t>
            </a:r>
            <a:endParaRPr/>
          </a:p>
        </p:txBody>
      </p:sp>
      <p:pic>
        <p:nvPicPr>
          <p:cNvPr id="161" name="Google Shape;161;p26"/>
          <p:cNvPicPr preferRelativeResize="0"/>
          <p:nvPr/>
        </p:nvPicPr>
        <p:blipFill>
          <a:blip r:embed="rId3">
            <a:alphaModFix/>
          </a:blip>
          <a:stretch>
            <a:fillRect/>
          </a:stretch>
        </p:blipFill>
        <p:spPr>
          <a:xfrm>
            <a:off x="3157538" y="2511775"/>
            <a:ext cx="2828925" cy="1704975"/>
          </a:xfrm>
          <a:prstGeom prst="rect">
            <a:avLst/>
          </a:prstGeom>
          <a:noFill/>
          <a:ln>
            <a:noFill/>
          </a:ln>
        </p:spPr>
      </p:pic>
      <p:sp>
        <p:nvSpPr>
          <p:cNvPr id="162" name="Google Shape;162;p26"/>
          <p:cNvSpPr txBox="1"/>
          <p:nvPr/>
        </p:nvSpPr>
        <p:spPr>
          <a:xfrm>
            <a:off x="3072013" y="421675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1A: Key View Model for Proposition 1</a:t>
            </a:r>
            <a:endParaRPr sz="1200">
              <a:solidFill>
                <a:srgbClr val="595959"/>
              </a:solidFill>
              <a:latin typeface="Lato"/>
              <a:ea typeface="Lato"/>
              <a:cs typeface="Lato"/>
              <a:sym typeface="Lato"/>
            </a:endParaRPr>
          </a:p>
        </p:txBody>
      </p:sp>
      <p:pic>
        <p:nvPicPr>
          <p:cNvPr id="163" name="Google Shape;163;p26" title="mj1.mp3">
            <a:hlinkClick r:id="rId4"/>
          </p:cNvPr>
          <p:cNvPicPr preferRelativeResize="0"/>
          <p:nvPr/>
        </p:nvPicPr>
        <p:blipFill>
          <a:blip r:embed="rId5">
            <a:alphaModFix/>
          </a:blip>
          <a:stretch>
            <a:fillRect/>
          </a:stretch>
        </p:blipFill>
        <p:spPr>
          <a:xfrm>
            <a:off x="8670625" y="175350"/>
            <a:ext cx="269675" cy="269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14</a:t>
            </a:r>
            <a:endParaRPr/>
          </a:p>
          <a:p>
            <a:pPr indent="0" lvl="0" marL="0" rtl="0" algn="l">
              <a:spcBef>
                <a:spcPts val="0"/>
              </a:spcBef>
              <a:spcAft>
                <a:spcPts val="0"/>
              </a:spcAft>
              <a:buNone/>
            </a:pPr>
            <a:r>
              <a:t/>
            </a:r>
            <a:endParaRPr/>
          </a:p>
        </p:txBody>
      </p:sp>
      <p:pic>
        <p:nvPicPr>
          <p:cNvPr id="1102" name="Google Shape;1102;p152"/>
          <p:cNvPicPr preferRelativeResize="0"/>
          <p:nvPr/>
        </p:nvPicPr>
        <p:blipFill>
          <a:blip r:embed="rId3">
            <a:alphaModFix/>
          </a:blip>
          <a:stretch>
            <a:fillRect/>
          </a:stretch>
        </p:blipFill>
        <p:spPr>
          <a:xfrm>
            <a:off x="152400" y="1920063"/>
            <a:ext cx="8839202" cy="1303368"/>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15</a:t>
            </a:r>
            <a:endParaRPr/>
          </a:p>
          <a:p>
            <a:pPr indent="0" lvl="0" marL="0" rtl="0" algn="l">
              <a:spcBef>
                <a:spcPts val="0"/>
              </a:spcBef>
              <a:spcAft>
                <a:spcPts val="0"/>
              </a:spcAft>
              <a:buNone/>
            </a:pPr>
            <a:r>
              <a:t/>
            </a:r>
            <a:endParaRPr/>
          </a:p>
        </p:txBody>
      </p:sp>
      <p:pic>
        <p:nvPicPr>
          <p:cNvPr id="1108" name="Google Shape;1108;p153"/>
          <p:cNvPicPr preferRelativeResize="0"/>
          <p:nvPr/>
        </p:nvPicPr>
        <p:blipFill>
          <a:blip r:embed="rId3">
            <a:alphaModFix/>
          </a:blip>
          <a:stretch>
            <a:fillRect/>
          </a:stretch>
        </p:blipFill>
        <p:spPr>
          <a:xfrm>
            <a:off x="2233613" y="1852613"/>
            <a:ext cx="4676775" cy="14382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16</a:t>
            </a:r>
            <a:endParaRPr/>
          </a:p>
          <a:p>
            <a:pPr indent="0" lvl="0" marL="0" rtl="0" algn="l">
              <a:spcBef>
                <a:spcPts val="0"/>
              </a:spcBef>
              <a:spcAft>
                <a:spcPts val="0"/>
              </a:spcAft>
              <a:buNone/>
            </a:pPr>
            <a:r>
              <a:t/>
            </a:r>
            <a:endParaRPr/>
          </a:p>
        </p:txBody>
      </p:sp>
      <p:pic>
        <p:nvPicPr>
          <p:cNvPr id="1114" name="Google Shape;1114;p154"/>
          <p:cNvPicPr preferRelativeResize="0"/>
          <p:nvPr/>
        </p:nvPicPr>
        <p:blipFill>
          <a:blip r:embed="rId3">
            <a:alphaModFix/>
          </a:blip>
          <a:stretch>
            <a:fillRect/>
          </a:stretch>
        </p:blipFill>
        <p:spPr>
          <a:xfrm>
            <a:off x="2186050" y="1152425"/>
            <a:ext cx="4771903" cy="36862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17</a:t>
            </a:r>
            <a:endParaRPr/>
          </a:p>
          <a:p>
            <a:pPr indent="0" lvl="0" marL="0" rtl="0" algn="l">
              <a:spcBef>
                <a:spcPts val="0"/>
              </a:spcBef>
              <a:spcAft>
                <a:spcPts val="0"/>
              </a:spcAft>
              <a:buNone/>
            </a:pPr>
            <a:r>
              <a:t/>
            </a:r>
            <a:endParaRPr/>
          </a:p>
        </p:txBody>
      </p:sp>
      <p:pic>
        <p:nvPicPr>
          <p:cNvPr id="1120" name="Google Shape;1120;p155"/>
          <p:cNvPicPr preferRelativeResize="0"/>
          <p:nvPr/>
        </p:nvPicPr>
        <p:blipFill>
          <a:blip r:embed="rId3">
            <a:alphaModFix/>
          </a:blip>
          <a:stretch>
            <a:fillRect/>
          </a:stretch>
        </p:blipFill>
        <p:spPr>
          <a:xfrm>
            <a:off x="1190625" y="1304825"/>
            <a:ext cx="6762750" cy="34861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18</a:t>
            </a:r>
            <a:endParaRPr/>
          </a:p>
          <a:p>
            <a:pPr indent="0" lvl="0" marL="0" rtl="0" algn="l">
              <a:spcBef>
                <a:spcPts val="0"/>
              </a:spcBef>
              <a:spcAft>
                <a:spcPts val="0"/>
              </a:spcAft>
              <a:buNone/>
            </a:pPr>
            <a:r>
              <a:t/>
            </a:r>
            <a:endParaRPr/>
          </a:p>
        </p:txBody>
      </p:sp>
      <p:pic>
        <p:nvPicPr>
          <p:cNvPr id="1126" name="Google Shape;1126;p156"/>
          <p:cNvPicPr preferRelativeResize="0"/>
          <p:nvPr/>
        </p:nvPicPr>
        <p:blipFill>
          <a:blip r:embed="rId3">
            <a:alphaModFix/>
          </a:blip>
          <a:stretch>
            <a:fillRect/>
          </a:stretch>
        </p:blipFill>
        <p:spPr>
          <a:xfrm>
            <a:off x="1390650" y="1304825"/>
            <a:ext cx="6362700" cy="29718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19</a:t>
            </a:r>
            <a:endParaRPr/>
          </a:p>
          <a:p>
            <a:pPr indent="0" lvl="0" marL="0" rtl="0" algn="l">
              <a:spcBef>
                <a:spcPts val="0"/>
              </a:spcBef>
              <a:spcAft>
                <a:spcPts val="0"/>
              </a:spcAft>
              <a:buNone/>
            </a:pPr>
            <a:r>
              <a:t/>
            </a:r>
            <a:endParaRPr/>
          </a:p>
        </p:txBody>
      </p:sp>
      <p:pic>
        <p:nvPicPr>
          <p:cNvPr id="1132" name="Google Shape;1132;p157"/>
          <p:cNvPicPr preferRelativeResize="0"/>
          <p:nvPr/>
        </p:nvPicPr>
        <p:blipFill>
          <a:blip r:embed="rId3">
            <a:alphaModFix/>
          </a:blip>
          <a:stretch>
            <a:fillRect/>
          </a:stretch>
        </p:blipFill>
        <p:spPr>
          <a:xfrm>
            <a:off x="1257300" y="1363575"/>
            <a:ext cx="6629400" cy="28098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20</a:t>
            </a:r>
            <a:endParaRPr/>
          </a:p>
          <a:p>
            <a:pPr indent="0" lvl="0" marL="0" rtl="0" algn="l">
              <a:spcBef>
                <a:spcPts val="0"/>
              </a:spcBef>
              <a:spcAft>
                <a:spcPts val="0"/>
              </a:spcAft>
              <a:buNone/>
            </a:pPr>
            <a:r>
              <a:t/>
            </a:r>
            <a:endParaRPr/>
          </a:p>
        </p:txBody>
      </p:sp>
      <p:pic>
        <p:nvPicPr>
          <p:cNvPr id="1138" name="Google Shape;1138;p158"/>
          <p:cNvPicPr preferRelativeResize="0"/>
          <p:nvPr/>
        </p:nvPicPr>
        <p:blipFill>
          <a:blip r:embed="rId3">
            <a:alphaModFix/>
          </a:blip>
          <a:stretch>
            <a:fillRect/>
          </a:stretch>
        </p:blipFill>
        <p:spPr>
          <a:xfrm>
            <a:off x="1485900" y="1338263"/>
            <a:ext cx="6172200" cy="24669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10</a:t>
            </a:r>
            <a:endParaRPr/>
          </a:p>
        </p:txBody>
      </p:sp>
      <p:sp>
        <p:nvSpPr>
          <p:cNvPr id="1144" name="Google Shape;1144;p1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t/>
            </a:r>
            <a:endParaRPr/>
          </a:p>
          <a:p>
            <a:pPr indent="0" lvl="0" marL="0" rtl="0" algn="l">
              <a:spcBef>
                <a:spcPts val="0"/>
              </a:spcBef>
              <a:spcAft>
                <a:spcPts val="1200"/>
              </a:spcAft>
              <a:buNone/>
            </a:pPr>
            <a:r>
              <a:t/>
            </a:r>
            <a:endParaRPr/>
          </a:p>
        </p:txBody>
      </p:sp>
      <p:pic>
        <p:nvPicPr>
          <p:cNvPr id="1145" name="Google Shape;1145;p159"/>
          <p:cNvPicPr preferRelativeResize="0"/>
          <p:nvPr/>
        </p:nvPicPr>
        <p:blipFill>
          <a:blip r:embed="rId3">
            <a:alphaModFix/>
          </a:blip>
          <a:stretch>
            <a:fillRect/>
          </a:stretch>
        </p:blipFill>
        <p:spPr>
          <a:xfrm>
            <a:off x="311700" y="1355600"/>
            <a:ext cx="6594175" cy="2884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11</a:t>
            </a:r>
            <a:endParaRPr/>
          </a:p>
        </p:txBody>
      </p:sp>
      <p:pic>
        <p:nvPicPr>
          <p:cNvPr id="1151" name="Google Shape;1151;p160"/>
          <p:cNvPicPr preferRelativeResize="0"/>
          <p:nvPr/>
        </p:nvPicPr>
        <p:blipFill>
          <a:blip r:embed="rId3">
            <a:alphaModFix/>
          </a:blip>
          <a:stretch>
            <a:fillRect/>
          </a:stretch>
        </p:blipFill>
        <p:spPr>
          <a:xfrm>
            <a:off x="576825" y="1616775"/>
            <a:ext cx="7990350" cy="26335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12</a:t>
            </a:r>
            <a:endParaRPr/>
          </a:p>
        </p:txBody>
      </p:sp>
      <p:pic>
        <p:nvPicPr>
          <p:cNvPr id="1157" name="Google Shape;1157;p161"/>
          <p:cNvPicPr preferRelativeResize="0"/>
          <p:nvPr/>
        </p:nvPicPr>
        <p:blipFill>
          <a:blip r:embed="rId3">
            <a:alphaModFix/>
          </a:blip>
          <a:stretch>
            <a:fillRect/>
          </a:stretch>
        </p:blipFill>
        <p:spPr>
          <a:xfrm>
            <a:off x="1781175" y="1324325"/>
            <a:ext cx="5581650" cy="349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1</a:t>
            </a:r>
            <a:endParaRPr/>
          </a:p>
        </p:txBody>
      </p:sp>
      <p:sp>
        <p:nvSpPr>
          <p:cNvPr id="169" name="Google Shape;169;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lnSpc>
                <a:spcPct val="130000"/>
              </a:lnSpc>
              <a:spcBef>
                <a:spcPts val="1200"/>
              </a:spcBef>
              <a:spcAft>
                <a:spcPts val="0"/>
              </a:spcAft>
              <a:buNone/>
            </a:pPr>
            <a:r>
              <a:t/>
            </a:r>
            <a:endParaRPr/>
          </a:p>
        </p:txBody>
      </p:sp>
      <p:pic>
        <p:nvPicPr>
          <p:cNvPr id="170" name="Google Shape;170;p27"/>
          <p:cNvPicPr preferRelativeResize="0"/>
          <p:nvPr/>
        </p:nvPicPr>
        <p:blipFill>
          <a:blip r:embed="rId3">
            <a:alphaModFix/>
          </a:blip>
          <a:stretch>
            <a:fillRect/>
          </a:stretch>
        </p:blipFill>
        <p:spPr>
          <a:xfrm>
            <a:off x="1687975" y="3654625"/>
            <a:ext cx="5943600" cy="914400"/>
          </a:xfrm>
          <a:prstGeom prst="rect">
            <a:avLst/>
          </a:prstGeom>
          <a:noFill/>
          <a:ln>
            <a:noFill/>
          </a:ln>
        </p:spPr>
      </p:pic>
      <p:pic>
        <p:nvPicPr>
          <p:cNvPr id="171" name="Google Shape;171;p27"/>
          <p:cNvPicPr preferRelativeResize="0"/>
          <p:nvPr/>
        </p:nvPicPr>
        <p:blipFill rotWithShape="1">
          <a:blip r:embed="rId4">
            <a:alphaModFix/>
          </a:blip>
          <a:srcRect b="26046" l="0" r="0" t="0"/>
          <a:stretch/>
        </p:blipFill>
        <p:spPr>
          <a:xfrm>
            <a:off x="2538413" y="1469550"/>
            <a:ext cx="4067175" cy="1800225"/>
          </a:xfrm>
          <a:prstGeom prst="rect">
            <a:avLst/>
          </a:prstGeom>
          <a:noFill/>
          <a:ln>
            <a:noFill/>
          </a:ln>
        </p:spPr>
      </p:pic>
      <p:sp>
        <p:nvSpPr>
          <p:cNvPr id="172" name="Google Shape;172;p27"/>
          <p:cNvSpPr txBox="1"/>
          <p:nvPr/>
        </p:nvSpPr>
        <p:spPr>
          <a:xfrm>
            <a:off x="1687975" y="4607025"/>
            <a:ext cx="54396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1D: Formatted SQL Query for Proposition 1</a:t>
            </a:r>
            <a:endParaRPr sz="1200">
              <a:solidFill>
                <a:srgbClr val="595959"/>
              </a:solidFill>
              <a:latin typeface="Lato"/>
              <a:ea typeface="Lato"/>
              <a:cs typeface="Lato"/>
              <a:sym typeface="Lato"/>
            </a:endParaRPr>
          </a:p>
        </p:txBody>
      </p:sp>
      <p:pic>
        <p:nvPicPr>
          <p:cNvPr id="173" name="Google Shape;173;p27" title="mj2.mp3">
            <a:hlinkClick r:id="rId5"/>
          </p:cNvPr>
          <p:cNvPicPr preferRelativeResize="0"/>
          <p:nvPr/>
        </p:nvPicPr>
        <p:blipFill>
          <a:blip r:embed="rId6">
            <a:alphaModFix/>
          </a:blip>
          <a:stretch>
            <a:fillRect/>
          </a:stretch>
        </p:blipFill>
        <p:spPr>
          <a:xfrm>
            <a:off x="8678275" y="175350"/>
            <a:ext cx="269675" cy="269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13</a:t>
            </a:r>
            <a:endParaRPr/>
          </a:p>
        </p:txBody>
      </p:sp>
      <p:pic>
        <p:nvPicPr>
          <p:cNvPr id="1163" name="Google Shape;1163;p162"/>
          <p:cNvPicPr preferRelativeResize="0"/>
          <p:nvPr/>
        </p:nvPicPr>
        <p:blipFill>
          <a:blip r:embed="rId3">
            <a:alphaModFix/>
          </a:blip>
          <a:stretch>
            <a:fillRect/>
          </a:stretch>
        </p:blipFill>
        <p:spPr>
          <a:xfrm>
            <a:off x="1439200" y="1152425"/>
            <a:ext cx="5501650" cy="34594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14</a:t>
            </a:r>
            <a:endParaRPr/>
          </a:p>
        </p:txBody>
      </p:sp>
      <p:pic>
        <p:nvPicPr>
          <p:cNvPr id="1169" name="Google Shape;1169;p163"/>
          <p:cNvPicPr preferRelativeResize="0"/>
          <p:nvPr/>
        </p:nvPicPr>
        <p:blipFill>
          <a:blip r:embed="rId3">
            <a:alphaModFix/>
          </a:blip>
          <a:stretch>
            <a:fillRect/>
          </a:stretch>
        </p:blipFill>
        <p:spPr>
          <a:xfrm>
            <a:off x="1081088" y="1275575"/>
            <a:ext cx="6981825" cy="32861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15</a:t>
            </a:r>
            <a:endParaRPr/>
          </a:p>
        </p:txBody>
      </p:sp>
      <p:pic>
        <p:nvPicPr>
          <p:cNvPr id="1175" name="Google Shape;1175;p164"/>
          <p:cNvPicPr preferRelativeResize="0"/>
          <p:nvPr/>
        </p:nvPicPr>
        <p:blipFill>
          <a:blip r:embed="rId3">
            <a:alphaModFix/>
          </a:blip>
          <a:stretch>
            <a:fillRect/>
          </a:stretch>
        </p:blipFill>
        <p:spPr>
          <a:xfrm>
            <a:off x="1569063" y="1470550"/>
            <a:ext cx="6005876" cy="30429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16</a:t>
            </a:r>
            <a:endParaRPr/>
          </a:p>
        </p:txBody>
      </p:sp>
      <p:pic>
        <p:nvPicPr>
          <p:cNvPr id="1181" name="Google Shape;1181;p165"/>
          <p:cNvPicPr preferRelativeResize="0"/>
          <p:nvPr/>
        </p:nvPicPr>
        <p:blipFill>
          <a:blip r:embed="rId3">
            <a:alphaModFix/>
          </a:blip>
          <a:stretch>
            <a:fillRect/>
          </a:stretch>
        </p:blipFill>
        <p:spPr>
          <a:xfrm>
            <a:off x="1507425" y="1152425"/>
            <a:ext cx="5422631" cy="36862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17</a:t>
            </a:r>
            <a:endParaRPr/>
          </a:p>
        </p:txBody>
      </p:sp>
      <p:pic>
        <p:nvPicPr>
          <p:cNvPr id="1187" name="Google Shape;1187;p166"/>
          <p:cNvPicPr preferRelativeResize="0"/>
          <p:nvPr/>
        </p:nvPicPr>
        <p:blipFill>
          <a:blip r:embed="rId3">
            <a:alphaModFix/>
          </a:blip>
          <a:stretch>
            <a:fillRect/>
          </a:stretch>
        </p:blipFill>
        <p:spPr>
          <a:xfrm>
            <a:off x="1985100" y="1152425"/>
            <a:ext cx="4572937" cy="368627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18</a:t>
            </a:r>
            <a:endParaRPr/>
          </a:p>
        </p:txBody>
      </p:sp>
      <p:pic>
        <p:nvPicPr>
          <p:cNvPr id="1193" name="Google Shape;1193;p167"/>
          <p:cNvPicPr preferRelativeResize="0"/>
          <p:nvPr/>
        </p:nvPicPr>
        <p:blipFill>
          <a:blip r:embed="rId3">
            <a:alphaModFix/>
          </a:blip>
          <a:stretch>
            <a:fillRect/>
          </a:stretch>
        </p:blipFill>
        <p:spPr>
          <a:xfrm>
            <a:off x="2570025" y="1036474"/>
            <a:ext cx="3304426" cy="3070550"/>
          </a:xfrm>
          <a:prstGeom prst="rect">
            <a:avLst/>
          </a:prstGeom>
          <a:noFill/>
          <a:ln>
            <a:noFill/>
          </a:ln>
        </p:spPr>
      </p:pic>
      <p:pic>
        <p:nvPicPr>
          <p:cNvPr id="1194" name="Google Shape;1194;p167"/>
          <p:cNvPicPr preferRelativeResize="0"/>
          <p:nvPr/>
        </p:nvPicPr>
        <p:blipFill>
          <a:blip r:embed="rId4">
            <a:alphaModFix/>
          </a:blip>
          <a:stretch>
            <a:fillRect/>
          </a:stretch>
        </p:blipFill>
        <p:spPr>
          <a:xfrm>
            <a:off x="2721661" y="4233750"/>
            <a:ext cx="3700675" cy="7586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19</a:t>
            </a:r>
            <a:endParaRPr/>
          </a:p>
        </p:txBody>
      </p:sp>
      <p:pic>
        <p:nvPicPr>
          <p:cNvPr id="1200" name="Google Shape;1200;p168"/>
          <p:cNvPicPr preferRelativeResize="0"/>
          <p:nvPr/>
        </p:nvPicPr>
        <p:blipFill>
          <a:blip r:embed="rId3">
            <a:alphaModFix/>
          </a:blip>
          <a:stretch>
            <a:fillRect/>
          </a:stretch>
        </p:blipFill>
        <p:spPr>
          <a:xfrm>
            <a:off x="2058013" y="1152425"/>
            <a:ext cx="5027970" cy="36862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20</a:t>
            </a:r>
            <a:endParaRPr/>
          </a:p>
        </p:txBody>
      </p:sp>
      <p:pic>
        <p:nvPicPr>
          <p:cNvPr id="1206" name="Google Shape;1206;p169"/>
          <p:cNvPicPr preferRelativeResize="0"/>
          <p:nvPr/>
        </p:nvPicPr>
        <p:blipFill>
          <a:blip r:embed="rId3">
            <a:alphaModFix/>
          </a:blip>
          <a:stretch>
            <a:fillRect/>
          </a:stretch>
        </p:blipFill>
        <p:spPr>
          <a:xfrm>
            <a:off x="2597825" y="1103675"/>
            <a:ext cx="3948350" cy="1894625"/>
          </a:xfrm>
          <a:prstGeom prst="rect">
            <a:avLst/>
          </a:prstGeom>
          <a:noFill/>
          <a:ln>
            <a:noFill/>
          </a:ln>
        </p:spPr>
      </p:pic>
      <p:pic>
        <p:nvPicPr>
          <p:cNvPr id="1207" name="Google Shape;1207;p169"/>
          <p:cNvPicPr preferRelativeResize="0"/>
          <p:nvPr/>
        </p:nvPicPr>
        <p:blipFill>
          <a:blip r:embed="rId4">
            <a:alphaModFix/>
          </a:blip>
          <a:stretch>
            <a:fillRect/>
          </a:stretch>
        </p:blipFill>
        <p:spPr>
          <a:xfrm>
            <a:off x="2597825" y="3043875"/>
            <a:ext cx="2393350" cy="197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2</a:t>
            </a:r>
            <a:endParaRPr/>
          </a:p>
        </p:txBody>
      </p:sp>
      <p:sp>
        <p:nvSpPr>
          <p:cNvPr id="179" name="Google Shape;179;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Best</a:t>
            </a:r>
            <a:endParaRPr sz="2000"/>
          </a:p>
          <a:p>
            <a:pPr indent="0" lvl="0" marL="0" rtl="0" algn="l">
              <a:lnSpc>
                <a:spcPct val="130000"/>
              </a:lnSpc>
              <a:spcBef>
                <a:spcPts val="1200"/>
              </a:spcBef>
              <a:spcAft>
                <a:spcPts val="0"/>
              </a:spcAft>
              <a:buNone/>
            </a:pPr>
            <a:r>
              <a:rPr lang="en" sz="1400">
                <a:solidFill>
                  <a:srgbClr val="595959"/>
                </a:solidFill>
                <a:latin typeface="Lato"/>
                <a:ea typeface="Lato"/>
                <a:cs typeface="Lato"/>
                <a:sym typeface="Lato"/>
              </a:rPr>
              <a:t>Returns the region for all the managerial staff (AdventureWorksDW2017)</a:t>
            </a:r>
            <a:endParaRPr sz="1500"/>
          </a:p>
          <a:p>
            <a:pPr indent="0" lvl="0" marL="0" rtl="0" algn="l">
              <a:lnSpc>
                <a:spcPct val="130000"/>
              </a:lnSpc>
              <a:spcBef>
                <a:spcPts val="0"/>
              </a:spcBef>
              <a:spcAft>
                <a:spcPts val="0"/>
              </a:spcAft>
              <a:buNone/>
            </a:pPr>
            <a:r>
              <a:t/>
            </a:r>
            <a:endParaRPr/>
          </a:p>
        </p:txBody>
      </p:sp>
      <p:pic>
        <p:nvPicPr>
          <p:cNvPr id="180" name="Google Shape;180;p28"/>
          <p:cNvPicPr preferRelativeResize="0"/>
          <p:nvPr/>
        </p:nvPicPr>
        <p:blipFill>
          <a:blip r:embed="rId3">
            <a:alphaModFix/>
          </a:blip>
          <a:stretch>
            <a:fillRect/>
          </a:stretch>
        </p:blipFill>
        <p:spPr>
          <a:xfrm>
            <a:off x="2592975" y="2408575"/>
            <a:ext cx="4305300" cy="1571625"/>
          </a:xfrm>
          <a:prstGeom prst="rect">
            <a:avLst/>
          </a:prstGeom>
          <a:noFill/>
          <a:ln>
            <a:noFill/>
          </a:ln>
        </p:spPr>
      </p:pic>
      <p:sp>
        <p:nvSpPr>
          <p:cNvPr id="181" name="Google Shape;181;p28"/>
          <p:cNvSpPr txBox="1"/>
          <p:nvPr/>
        </p:nvSpPr>
        <p:spPr>
          <a:xfrm>
            <a:off x="3245625" y="412240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2A: Key View Model for Proposition 2</a:t>
            </a:r>
            <a:endParaRPr sz="1200">
              <a:solidFill>
                <a:srgbClr val="595959"/>
              </a:solidFill>
              <a:latin typeface="Lato"/>
              <a:ea typeface="Lato"/>
              <a:cs typeface="Lato"/>
              <a:sym typeface="Lato"/>
            </a:endParaRPr>
          </a:p>
        </p:txBody>
      </p:sp>
      <p:pic>
        <p:nvPicPr>
          <p:cNvPr id="182" name="Google Shape;182;p28" title="mj3.mp3">
            <a:hlinkClick r:id="rId4"/>
          </p:cNvPr>
          <p:cNvPicPr preferRelativeResize="0"/>
          <p:nvPr/>
        </p:nvPicPr>
        <p:blipFill>
          <a:blip r:embed="rId5">
            <a:alphaModFix/>
          </a:blip>
          <a:stretch>
            <a:fillRect/>
          </a:stretch>
        </p:blipFill>
        <p:spPr>
          <a:xfrm>
            <a:off x="8562625" y="175350"/>
            <a:ext cx="269675" cy="26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2</a:t>
            </a:r>
            <a:endParaRPr/>
          </a:p>
        </p:txBody>
      </p:sp>
      <p:pic>
        <p:nvPicPr>
          <p:cNvPr id="188" name="Google Shape;188;p29"/>
          <p:cNvPicPr preferRelativeResize="0"/>
          <p:nvPr/>
        </p:nvPicPr>
        <p:blipFill rotWithShape="1">
          <a:blip r:embed="rId3">
            <a:alphaModFix/>
          </a:blip>
          <a:srcRect b="9567" l="0" r="0" t="0"/>
          <a:stretch/>
        </p:blipFill>
        <p:spPr>
          <a:xfrm>
            <a:off x="1703525" y="1207200"/>
            <a:ext cx="5943600" cy="2971800"/>
          </a:xfrm>
          <a:prstGeom prst="rect">
            <a:avLst/>
          </a:prstGeom>
          <a:noFill/>
          <a:ln>
            <a:noFill/>
          </a:ln>
        </p:spPr>
      </p:pic>
      <p:pic>
        <p:nvPicPr>
          <p:cNvPr id="189" name="Google Shape;189;p29" title="mj4.mp3">
            <a:hlinkClick r:id="rId4"/>
          </p:cNvPr>
          <p:cNvPicPr preferRelativeResize="0"/>
          <p:nvPr/>
        </p:nvPicPr>
        <p:blipFill>
          <a:blip r:embed="rId5">
            <a:alphaModFix/>
          </a:blip>
          <a:stretch>
            <a:fillRect/>
          </a:stretch>
        </p:blipFill>
        <p:spPr>
          <a:xfrm>
            <a:off x="8485600" y="149975"/>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2</a:t>
            </a:r>
            <a:endParaRPr/>
          </a:p>
        </p:txBody>
      </p:sp>
      <p:pic>
        <p:nvPicPr>
          <p:cNvPr id="195" name="Google Shape;195;p30"/>
          <p:cNvPicPr preferRelativeResize="0"/>
          <p:nvPr/>
        </p:nvPicPr>
        <p:blipFill>
          <a:blip r:embed="rId3">
            <a:alphaModFix/>
          </a:blip>
          <a:stretch>
            <a:fillRect/>
          </a:stretch>
        </p:blipFill>
        <p:spPr>
          <a:xfrm>
            <a:off x="1600200" y="1207200"/>
            <a:ext cx="5943600" cy="3209925"/>
          </a:xfrm>
          <a:prstGeom prst="rect">
            <a:avLst/>
          </a:prstGeom>
          <a:noFill/>
          <a:ln>
            <a:noFill/>
          </a:ln>
        </p:spPr>
      </p:pic>
      <p:sp>
        <p:nvSpPr>
          <p:cNvPr id="196" name="Google Shape;196;p30"/>
          <p:cNvSpPr txBox="1"/>
          <p:nvPr/>
        </p:nvSpPr>
        <p:spPr>
          <a:xfrm>
            <a:off x="3072000" y="45779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2E: Query Output for Proposition 2</a:t>
            </a:r>
            <a:endParaRPr sz="1200">
              <a:solidFill>
                <a:srgbClr val="595959"/>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3</a:t>
            </a:r>
            <a:endParaRPr/>
          </a:p>
        </p:txBody>
      </p:sp>
      <p:sp>
        <p:nvSpPr>
          <p:cNvPr id="202" name="Google Shape;202;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Best</a:t>
            </a:r>
            <a:br>
              <a:rPr lang="en"/>
            </a:br>
            <a:r>
              <a:rPr lang="en" sz="1200">
                <a:solidFill>
                  <a:srgbClr val="595959"/>
                </a:solidFill>
                <a:latin typeface="Lato"/>
                <a:ea typeface="Lato"/>
                <a:cs typeface="Lato"/>
                <a:sym typeface="Lato"/>
              </a:rPr>
              <a:t>Proposition 3: Bike shops with a potential list of products stocked based on their store type (AdventureWorksDW2017)</a:t>
            </a:r>
            <a:br>
              <a:rPr lang="en" sz="1200">
                <a:solidFill>
                  <a:srgbClr val="595959"/>
                </a:solidFill>
                <a:latin typeface="Lato"/>
                <a:ea typeface="Lato"/>
                <a:cs typeface="Lato"/>
                <a:sym typeface="Lato"/>
              </a:rPr>
            </a:br>
            <a:br>
              <a:rPr b="1" lang="en" sz="1200">
                <a:solidFill>
                  <a:srgbClr val="1A1A1A"/>
                </a:solidFill>
                <a:latin typeface="Lato"/>
                <a:ea typeface="Lato"/>
                <a:cs typeface="Lato"/>
                <a:sym typeface="Lato"/>
              </a:rPr>
            </a:br>
            <a:endParaRPr/>
          </a:p>
          <a:p>
            <a:pPr indent="0" lvl="0" marL="0" rtl="0" algn="l">
              <a:spcBef>
                <a:spcPts val="1200"/>
              </a:spcBef>
              <a:spcAft>
                <a:spcPts val="1200"/>
              </a:spcAft>
              <a:buNone/>
            </a:pPr>
            <a:r>
              <a:t/>
            </a:r>
            <a:endParaRPr/>
          </a:p>
        </p:txBody>
      </p:sp>
      <p:pic>
        <p:nvPicPr>
          <p:cNvPr id="203" name="Google Shape;203;p31"/>
          <p:cNvPicPr preferRelativeResize="0"/>
          <p:nvPr/>
        </p:nvPicPr>
        <p:blipFill>
          <a:blip r:embed="rId3">
            <a:alphaModFix/>
          </a:blip>
          <a:stretch>
            <a:fillRect/>
          </a:stretch>
        </p:blipFill>
        <p:spPr>
          <a:xfrm>
            <a:off x="3091550" y="2145500"/>
            <a:ext cx="3876675" cy="1924050"/>
          </a:xfrm>
          <a:prstGeom prst="rect">
            <a:avLst/>
          </a:prstGeom>
          <a:noFill/>
          <a:ln>
            <a:noFill/>
          </a:ln>
        </p:spPr>
      </p:pic>
      <p:sp>
        <p:nvSpPr>
          <p:cNvPr id="204" name="Google Shape;204;p31"/>
          <p:cNvSpPr txBox="1"/>
          <p:nvPr/>
        </p:nvSpPr>
        <p:spPr>
          <a:xfrm>
            <a:off x="3330350" y="406955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3A: Key View Model for Proposition 3</a:t>
            </a:r>
            <a:endParaRPr sz="1200">
              <a:solidFill>
                <a:srgbClr val="595959"/>
              </a:solidFill>
              <a:latin typeface="Lato"/>
              <a:ea typeface="Lato"/>
              <a:cs typeface="Lato"/>
              <a:sym typeface="Lato"/>
            </a:endParaRPr>
          </a:p>
        </p:txBody>
      </p:sp>
      <p:pic>
        <p:nvPicPr>
          <p:cNvPr id="205" name="Google Shape;205;p31" title="mj5.mp3">
            <a:hlinkClick r:id="rId4"/>
          </p:cNvPr>
          <p:cNvPicPr preferRelativeResize="0"/>
          <p:nvPr/>
        </p:nvPicPr>
        <p:blipFill>
          <a:blip r:embed="rId5">
            <a:alphaModFix/>
          </a:blip>
          <a:stretch>
            <a:fillRect/>
          </a:stretch>
        </p:blipFill>
        <p:spPr>
          <a:xfrm>
            <a:off x="8543100" y="187550"/>
            <a:ext cx="257475" cy="25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Group 4 10:45</a:t>
            </a:r>
            <a:endParaRPr/>
          </a:p>
        </p:txBody>
      </p:sp>
      <p:sp>
        <p:nvSpPr>
          <p:cNvPr id="73" name="Google Shape;73;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Project 1</a:t>
            </a:r>
            <a:endParaRPr/>
          </a:p>
        </p:txBody>
      </p:sp>
      <p:pic>
        <p:nvPicPr>
          <p:cNvPr id="74" name="Google Shape;74;p14" title="sl1.mp3">
            <a:hlinkClick r:id="rId3"/>
          </p:cNvPr>
          <p:cNvPicPr preferRelativeResize="0"/>
          <p:nvPr/>
        </p:nvPicPr>
        <p:blipFill>
          <a:blip r:embed="rId4">
            <a:alphaModFix/>
          </a:blip>
          <a:stretch>
            <a:fillRect/>
          </a:stretch>
        </p:blipFill>
        <p:spPr>
          <a:xfrm>
            <a:off x="8540425" y="149675"/>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3</a:t>
            </a:r>
            <a:endParaRPr/>
          </a:p>
        </p:txBody>
      </p:sp>
      <p:pic>
        <p:nvPicPr>
          <p:cNvPr id="211" name="Google Shape;211;p32"/>
          <p:cNvPicPr preferRelativeResize="0"/>
          <p:nvPr/>
        </p:nvPicPr>
        <p:blipFill rotWithShape="1">
          <a:blip r:embed="rId3">
            <a:alphaModFix/>
          </a:blip>
          <a:srcRect b="4816" l="0" r="0" t="0"/>
          <a:stretch/>
        </p:blipFill>
        <p:spPr>
          <a:xfrm>
            <a:off x="1998575" y="1152425"/>
            <a:ext cx="5542736" cy="3686275"/>
          </a:xfrm>
          <a:prstGeom prst="rect">
            <a:avLst/>
          </a:prstGeom>
          <a:noFill/>
          <a:ln>
            <a:noFill/>
          </a:ln>
        </p:spPr>
      </p:pic>
      <p:pic>
        <p:nvPicPr>
          <p:cNvPr id="212" name="Google Shape;212;p32" title="mj6.mp3">
            <a:hlinkClick r:id="rId4"/>
          </p:cNvPr>
          <p:cNvPicPr preferRelativeResize="0"/>
          <p:nvPr/>
        </p:nvPicPr>
        <p:blipFill>
          <a:blip r:embed="rId5">
            <a:alphaModFix/>
          </a:blip>
          <a:stretch>
            <a:fillRect/>
          </a:stretch>
        </p:blipFill>
        <p:spPr>
          <a:xfrm>
            <a:off x="8448625" y="251000"/>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3</a:t>
            </a:r>
            <a:endParaRPr/>
          </a:p>
        </p:txBody>
      </p:sp>
      <p:pic>
        <p:nvPicPr>
          <p:cNvPr id="218" name="Google Shape;218;p33"/>
          <p:cNvPicPr preferRelativeResize="0"/>
          <p:nvPr/>
        </p:nvPicPr>
        <p:blipFill>
          <a:blip r:embed="rId3">
            <a:alphaModFix/>
          </a:blip>
          <a:stretch>
            <a:fillRect/>
          </a:stretch>
        </p:blipFill>
        <p:spPr>
          <a:xfrm>
            <a:off x="1600200" y="1337250"/>
            <a:ext cx="5943600" cy="2781300"/>
          </a:xfrm>
          <a:prstGeom prst="rect">
            <a:avLst/>
          </a:prstGeom>
          <a:noFill/>
          <a:ln>
            <a:noFill/>
          </a:ln>
        </p:spPr>
      </p:pic>
      <p:sp>
        <p:nvSpPr>
          <p:cNvPr id="219" name="Google Shape;219;p33"/>
          <p:cNvSpPr txBox="1"/>
          <p:nvPr/>
        </p:nvSpPr>
        <p:spPr>
          <a:xfrm>
            <a:off x="2834375" y="42488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3E: Query Output for Proposition 3</a:t>
            </a:r>
            <a:endParaRPr sz="1200">
              <a:solidFill>
                <a:srgbClr val="595959"/>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4</a:t>
            </a:r>
            <a:endParaRPr/>
          </a:p>
        </p:txBody>
      </p:sp>
      <p:sp>
        <p:nvSpPr>
          <p:cNvPr id="225" name="Google Shape;225;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Worst</a:t>
            </a:r>
            <a:endParaRPr sz="1900"/>
          </a:p>
          <a:p>
            <a:pPr indent="0" lvl="0" marL="0" rtl="0" algn="l">
              <a:lnSpc>
                <a:spcPct val="130000"/>
              </a:lnSpc>
              <a:spcBef>
                <a:spcPts val="1200"/>
              </a:spcBef>
              <a:spcAft>
                <a:spcPts val="0"/>
              </a:spcAft>
              <a:buNone/>
            </a:pPr>
            <a:r>
              <a:rPr lang="en" sz="1300">
                <a:solidFill>
                  <a:srgbClr val="595959"/>
                </a:solidFill>
                <a:latin typeface="Lato"/>
                <a:ea typeface="Lato"/>
                <a:cs typeface="Lato"/>
                <a:sym typeface="Lato"/>
              </a:rPr>
              <a:t>Amount of suppliers from each country (Northwinds2020TSQLV6)</a:t>
            </a:r>
            <a:br>
              <a:rPr lang="en" sz="1200">
                <a:solidFill>
                  <a:srgbClr val="595959"/>
                </a:solidFill>
                <a:latin typeface="Lato"/>
                <a:ea typeface="Lato"/>
                <a:cs typeface="Lato"/>
                <a:sym typeface="Lato"/>
              </a:rPr>
            </a:br>
            <a:endParaRPr/>
          </a:p>
        </p:txBody>
      </p:sp>
      <p:pic>
        <p:nvPicPr>
          <p:cNvPr id="226" name="Google Shape;226;p34"/>
          <p:cNvPicPr preferRelativeResize="0"/>
          <p:nvPr/>
        </p:nvPicPr>
        <p:blipFill>
          <a:blip r:embed="rId3">
            <a:alphaModFix/>
          </a:blip>
          <a:stretch>
            <a:fillRect/>
          </a:stretch>
        </p:blipFill>
        <p:spPr>
          <a:xfrm>
            <a:off x="5508075" y="445025"/>
            <a:ext cx="3324225" cy="1285875"/>
          </a:xfrm>
          <a:prstGeom prst="rect">
            <a:avLst/>
          </a:prstGeom>
          <a:noFill/>
          <a:ln>
            <a:noFill/>
          </a:ln>
        </p:spPr>
      </p:pic>
      <p:sp>
        <p:nvSpPr>
          <p:cNvPr id="227" name="Google Shape;227;p34"/>
          <p:cNvSpPr txBox="1"/>
          <p:nvPr/>
        </p:nvSpPr>
        <p:spPr>
          <a:xfrm>
            <a:off x="5670188" y="173090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4A: Key View Model for Proposition 4</a:t>
            </a:r>
            <a:endParaRPr sz="1200">
              <a:solidFill>
                <a:srgbClr val="595959"/>
              </a:solidFill>
              <a:latin typeface="Lato"/>
              <a:ea typeface="Lato"/>
              <a:cs typeface="Lato"/>
              <a:sym typeface="Lato"/>
            </a:endParaRPr>
          </a:p>
        </p:txBody>
      </p:sp>
      <p:pic>
        <p:nvPicPr>
          <p:cNvPr id="228" name="Google Shape;228;p34"/>
          <p:cNvPicPr preferRelativeResize="0"/>
          <p:nvPr/>
        </p:nvPicPr>
        <p:blipFill>
          <a:blip r:embed="rId4">
            <a:alphaModFix/>
          </a:blip>
          <a:stretch>
            <a:fillRect/>
          </a:stretch>
        </p:blipFill>
        <p:spPr>
          <a:xfrm>
            <a:off x="423575" y="2571750"/>
            <a:ext cx="4562475" cy="1924050"/>
          </a:xfrm>
          <a:prstGeom prst="rect">
            <a:avLst/>
          </a:prstGeom>
          <a:noFill/>
          <a:ln>
            <a:noFill/>
          </a:ln>
        </p:spPr>
      </p:pic>
      <p:pic>
        <p:nvPicPr>
          <p:cNvPr id="229" name="Google Shape;229;p34" title="mj7.mp3">
            <a:hlinkClick r:id="rId5"/>
          </p:cNvPr>
          <p:cNvPicPr preferRelativeResize="0"/>
          <p:nvPr/>
        </p:nvPicPr>
        <p:blipFill>
          <a:blip r:embed="rId6">
            <a:alphaModFix/>
          </a:blip>
          <a:stretch>
            <a:fillRect/>
          </a:stretch>
        </p:blipFill>
        <p:spPr>
          <a:xfrm>
            <a:off x="8670200" y="125575"/>
            <a:ext cx="269675" cy="269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4</a:t>
            </a:r>
            <a:endParaRPr/>
          </a:p>
        </p:txBody>
      </p:sp>
      <p:pic>
        <p:nvPicPr>
          <p:cNvPr id="235" name="Google Shape;235;p35"/>
          <p:cNvPicPr preferRelativeResize="0"/>
          <p:nvPr/>
        </p:nvPicPr>
        <p:blipFill>
          <a:blip r:embed="rId3">
            <a:alphaModFix/>
          </a:blip>
          <a:stretch>
            <a:fillRect/>
          </a:stretch>
        </p:blipFill>
        <p:spPr>
          <a:xfrm>
            <a:off x="1422575" y="1879225"/>
            <a:ext cx="5943600" cy="2085975"/>
          </a:xfrm>
          <a:prstGeom prst="rect">
            <a:avLst/>
          </a:prstGeom>
          <a:noFill/>
          <a:ln>
            <a:noFill/>
          </a:ln>
        </p:spPr>
      </p:pic>
      <p:sp>
        <p:nvSpPr>
          <p:cNvPr id="236" name="Google Shape;236;p35"/>
          <p:cNvSpPr txBox="1"/>
          <p:nvPr/>
        </p:nvSpPr>
        <p:spPr>
          <a:xfrm>
            <a:off x="2894375" y="41351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4E: Query Output for Proposition 4</a:t>
            </a:r>
            <a:endParaRPr sz="1200">
              <a:solidFill>
                <a:srgbClr val="595959"/>
              </a:solidFill>
              <a:latin typeface="Lato"/>
              <a:ea typeface="Lato"/>
              <a:cs typeface="Lato"/>
              <a:sym typeface="Lato"/>
            </a:endParaRPr>
          </a:p>
        </p:txBody>
      </p:sp>
      <p:pic>
        <p:nvPicPr>
          <p:cNvPr id="237" name="Google Shape;237;p35" title="mj8.mp3">
            <a:hlinkClick r:id="rId4"/>
          </p:cNvPr>
          <p:cNvPicPr preferRelativeResize="0"/>
          <p:nvPr/>
        </p:nvPicPr>
        <p:blipFill>
          <a:blip r:embed="rId5">
            <a:alphaModFix/>
          </a:blip>
          <a:stretch>
            <a:fillRect/>
          </a:stretch>
        </p:blipFill>
        <p:spPr>
          <a:xfrm>
            <a:off x="8419550" y="94100"/>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5</a:t>
            </a:r>
            <a:endParaRPr/>
          </a:p>
        </p:txBody>
      </p:sp>
      <p:sp>
        <p:nvSpPr>
          <p:cNvPr id="243" name="Google Shape;243;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Pair each UK Employee with a UK Customer Country (Northwinds2020TSQLV6)</a:t>
            </a:r>
            <a:br>
              <a:rPr lang="en" sz="1200">
                <a:solidFill>
                  <a:srgbClr val="595959"/>
                </a:solidFill>
                <a:latin typeface="Lato"/>
                <a:ea typeface="Lato"/>
                <a:cs typeface="Lato"/>
                <a:sym typeface="Lato"/>
              </a:rPr>
            </a:br>
            <a:endParaRPr/>
          </a:p>
        </p:txBody>
      </p:sp>
      <p:pic>
        <p:nvPicPr>
          <p:cNvPr id="244" name="Google Shape;244;p36"/>
          <p:cNvPicPr preferRelativeResize="0"/>
          <p:nvPr/>
        </p:nvPicPr>
        <p:blipFill>
          <a:blip r:embed="rId3">
            <a:alphaModFix/>
          </a:blip>
          <a:stretch>
            <a:fillRect/>
          </a:stretch>
        </p:blipFill>
        <p:spPr>
          <a:xfrm>
            <a:off x="1974675" y="2484475"/>
            <a:ext cx="5943600" cy="1828800"/>
          </a:xfrm>
          <a:prstGeom prst="rect">
            <a:avLst/>
          </a:prstGeom>
          <a:noFill/>
          <a:ln>
            <a:noFill/>
          </a:ln>
        </p:spPr>
      </p:pic>
      <p:pic>
        <p:nvPicPr>
          <p:cNvPr id="245" name="Google Shape;245;p36" title="mj9.mp3">
            <a:hlinkClick r:id="rId4"/>
          </p:cNvPr>
          <p:cNvPicPr preferRelativeResize="0"/>
          <p:nvPr/>
        </p:nvPicPr>
        <p:blipFill>
          <a:blip r:embed="rId5">
            <a:alphaModFix/>
          </a:blip>
          <a:stretch>
            <a:fillRect/>
          </a:stretch>
        </p:blipFill>
        <p:spPr>
          <a:xfrm>
            <a:off x="8604025" y="236575"/>
            <a:ext cx="269675" cy="26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5</a:t>
            </a:r>
            <a:endParaRPr/>
          </a:p>
        </p:txBody>
      </p:sp>
      <p:pic>
        <p:nvPicPr>
          <p:cNvPr id="251" name="Google Shape;251;p37"/>
          <p:cNvPicPr preferRelativeResize="0"/>
          <p:nvPr/>
        </p:nvPicPr>
        <p:blipFill rotWithShape="1">
          <a:blip r:embed="rId3">
            <a:alphaModFix/>
          </a:blip>
          <a:srcRect b="13374" l="0" r="0" t="0"/>
          <a:stretch/>
        </p:blipFill>
        <p:spPr>
          <a:xfrm>
            <a:off x="1540825" y="1355438"/>
            <a:ext cx="5943600" cy="2714625"/>
          </a:xfrm>
          <a:prstGeom prst="rect">
            <a:avLst/>
          </a:prstGeom>
          <a:noFill/>
          <a:ln>
            <a:noFill/>
          </a:ln>
        </p:spPr>
      </p:pic>
      <p:pic>
        <p:nvPicPr>
          <p:cNvPr id="252" name="Google Shape;252;p37" title="mj10.mp3">
            <a:hlinkClick r:id="rId4"/>
          </p:cNvPr>
          <p:cNvPicPr preferRelativeResize="0"/>
          <p:nvPr/>
        </p:nvPicPr>
        <p:blipFill>
          <a:blip r:embed="rId5">
            <a:alphaModFix/>
          </a:blip>
          <a:stretch>
            <a:fillRect/>
          </a:stretch>
        </p:blipFill>
        <p:spPr>
          <a:xfrm>
            <a:off x="8375100" y="211288"/>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5</a:t>
            </a:r>
            <a:endParaRPr/>
          </a:p>
        </p:txBody>
      </p:sp>
      <p:pic>
        <p:nvPicPr>
          <p:cNvPr id="258" name="Google Shape;258;p38"/>
          <p:cNvPicPr preferRelativeResize="0"/>
          <p:nvPr/>
        </p:nvPicPr>
        <p:blipFill>
          <a:blip r:embed="rId3">
            <a:alphaModFix/>
          </a:blip>
          <a:stretch>
            <a:fillRect/>
          </a:stretch>
        </p:blipFill>
        <p:spPr>
          <a:xfrm>
            <a:off x="803225" y="1239004"/>
            <a:ext cx="7882775" cy="2665500"/>
          </a:xfrm>
          <a:prstGeom prst="rect">
            <a:avLst/>
          </a:prstGeom>
          <a:noFill/>
          <a:ln>
            <a:noFill/>
          </a:ln>
        </p:spPr>
      </p:pic>
      <p:sp>
        <p:nvSpPr>
          <p:cNvPr id="259" name="Google Shape;259;p38"/>
          <p:cNvSpPr txBox="1"/>
          <p:nvPr/>
        </p:nvSpPr>
        <p:spPr>
          <a:xfrm>
            <a:off x="2766525" y="40573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5E: Query Output for Proposition 5</a:t>
            </a:r>
            <a:endParaRPr sz="1200">
              <a:solidFill>
                <a:srgbClr val="595959"/>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6</a:t>
            </a:r>
            <a:endParaRPr/>
          </a:p>
        </p:txBody>
      </p:sp>
      <p:sp>
        <p:nvSpPr>
          <p:cNvPr id="265" name="Google Shape;265;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Proposition 6: Average prices for each supplier with corresponding products (Northwinds2020TSQLV6)</a:t>
            </a:r>
            <a:endParaRPr/>
          </a:p>
        </p:txBody>
      </p:sp>
      <p:pic>
        <p:nvPicPr>
          <p:cNvPr id="266" name="Google Shape;266;p39"/>
          <p:cNvPicPr preferRelativeResize="0"/>
          <p:nvPr/>
        </p:nvPicPr>
        <p:blipFill>
          <a:blip r:embed="rId3">
            <a:alphaModFix/>
          </a:blip>
          <a:stretch>
            <a:fillRect/>
          </a:stretch>
        </p:blipFill>
        <p:spPr>
          <a:xfrm>
            <a:off x="2647950" y="2213325"/>
            <a:ext cx="3848100" cy="2305050"/>
          </a:xfrm>
          <a:prstGeom prst="rect">
            <a:avLst/>
          </a:prstGeom>
          <a:noFill/>
          <a:ln>
            <a:noFill/>
          </a:ln>
        </p:spPr>
      </p:pic>
      <p:sp>
        <p:nvSpPr>
          <p:cNvPr id="267" name="Google Shape;267;p39"/>
          <p:cNvSpPr txBox="1"/>
          <p:nvPr/>
        </p:nvSpPr>
        <p:spPr>
          <a:xfrm>
            <a:off x="3211250" y="446415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6A: Key View Model for Proposition 6</a:t>
            </a:r>
            <a:endParaRPr sz="1200">
              <a:solidFill>
                <a:srgbClr val="595959"/>
              </a:solidFill>
              <a:latin typeface="Lato"/>
              <a:ea typeface="Lato"/>
              <a:cs typeface="Lato"/>
              <a:sym typeface="Lato"/>
            </a:endParaRPr>
          </a:p>
        </p:txBody>
      </p:sp>
      <p:pic>
        <p:nvPicPr>
          <p:cNvPr id="268" name="Google Shape;268;p39" title="mj11.mp3">
            <a:hlinkClick r:id="rId4"/>
          </p:cNvPr>
          <p:cNvPicPr preferRelativeResize="0"/>
          <p:nvPr/>
        </p:nvPicPr>
        <p:blipFill>
          <a:blip r:embed="rId5">
            <a:alphaModFix/>
          </a:blip>
          <a:stretch>
            <a:fillRect/>
          </a:stretch>
        </p:blipFill>
        <p:spPr>
          <a:xfrm>
            <a:off x="8493000" y="355000"/>
            <a:ext cx="269675" cy="269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6</a:t>
            </a:r>
            <a:endParaRPr/>
          </a:p>
        </p:txBody>
      </p:sp>
      <p:pic>
        <p:nvPicPr>
          <p:cNvPr id="274" name="Google Shape;274;p40"/>
          <p:cNvPicPr preferRelativeResize="0"/>
          <p:nvPr/>
        </p:nvPicPr>
        <p:blipFill rotWithShape="1">
          <a:blip r:embed="rId3">
            <a:alphaModFix/>
          </a:blip>
          <a:srcRect b="8875" l="0" r="0" t="0"/>
          <a:stretch/>
        </p:blipFill>
        <p:spPr>
          <a:xfrm>
            <a:off x="152400" y="1304825"/>
            <a:ext cx="5943600" cy="3324225"/>
          </a:xfrm>
          <a:prstGeom prst="rect">
            <a:avLst/>
          </a:prstGeom>
          <a:noFill/>
          <a:ln>
            <a:noFill/>
          </a:ln>
        </p:spPr>
      </p:pic>
      <p:pic>
        <p:nvPicPr>
          <p:cNvPr id="275" name="Google Shape;275;p40"/>
          <p:cNvPicPr preferRelativeResize="0"/>
          <p:nvPr/>
        </p:nvPicPr>
        <p:blipFill rotWithShape="1">
          <a:blip r:embed="rId4">
            <a:alphaModFix/>
          </a:blip>
          <a:srcRect b="0" l="0" r="72509" t="0"/>
          <a:stretch/>
        </p:blipFill>
        <p:spPr>
          <a:xfrm>
            <a:off x="6324875" y="379950"/>
            <a:ext cx="2620275" cy="3258875"/>
          </a:xfrm>
          <a:prstGeom prst="rect">
            <a:avLst/>
          </a:prstGeom>
          <a:noFill/>
          <a:ln>
            <a:noFill/>
          </a:ln>
        </p:spPr>
      </p:pic>
      <p:sp>
        <p:nvSpPr>
          <p:cNvPr id="276" name="Google Shape;276;p40"/>
          <p:cNvSpPr txBox="1"/>
          <p:nvPr/>
        </p:nvSpPr>
        <p:spPr>
          <a:xfrm>
            <a:off x="6032000" y="37867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6E: Query Output for Proposition 6</a:t>
            </a:r>
            <a:endParaRPr sz="1200">
              <a:solidFill>
                <a:srgbClr val="595959"/>
              </a:solidFill>
              <a:latin typeface="Lato"/>
              <a:ea typeface="Lato"/>
              <a:cs typeface="Lato"/>
              <a:sym typeface="Lato"/>
            </a:endParaRPr>
          </a:p>
        </p:txBody>
      </p:sp>
      <p:pic>
        <p:nvPicPr>
          <p:cNvPr id="277" name="Google Shape;277;p40" title="mj12.mp3">
            <a:hlinkClick r:id="rId5"/>
          </p:cNvPr>
          <p:cNvPicPr preferRelativeResize="0"/>
          <p:nvPr/>
        </p:nvPicPr>
        <p:blipFill>
          <a:blip r:embed="rId6">
            <a:alphaModFix/>
          </a:blip>
          <a:stretch>
            <a:fillRect/>
          </a:stretch>
        </p:blipFill>
        <p:spPr>
          <a:xfrm>
            <a:off x="8670625" y="104200"/>
            <a:ext cx="209650" cy="20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7</a:t>
            </a:r>
            <a:endParaRPr/>
          </a:p>
        </p:txBody>
      </p:sp>
      <p:sp>
        <p:nvSpPr>
          <p:cNvPr id="283" name="Google Shape;283;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Simple</a:t>
            </a:r>
            <a:r>
              <a:rPr lang="en"/>
              <a:t>, Improved</a:t>
            </a:r>
            <a:br>
              <a:rPr lang="en"/>
            </a:br>
            <a:r>
              <a:rPr lang="en" sz="1200">
                <a:solidFill>
                  <a:srgbClr val="595959"/>
                </a:solidFill>
                <a:latin typeface="Lato"/>
                <a:ea typeface="Lato"/>
                <a:cs typeface="Lato"/>
                <a:sym typeface="Lato"/>
              </a:rPr>
              <a:t>Count of unique customers for days in 2016 (WideWorldImporters)</a:t>
            </a:r>
            <a:br>
              <a:rPr lang="en" sz="1200">
                <a:solidFill>
                  <a:srgbClr val="595959"/>
                </a:solidFill>
                <a:latin typeface="Lato"/>
                <a:ea typeface="Lato"/>
                <a:cs typeface="Lato"/>
                <a:sym typeface="Lato"/>
              </a:rPr>
            </a:br>
            <a:endParaRPr/>
          </a:p>
        </p:txBody>
      </p:sp>
      <p:pic>
        <p:nvPicPr>
          <p:cNvPr id="284" name="Google Shape;284;p41"/>
          <p:cNvPicPr preferRelativeResize="0"/>
          <p:nvPr/>
        </p:nvPicPr>
        <p:blipFill>
          <a:blip r:embed="rId3">
            <a:alphaModFix/>
          </a:blip>
          <a:stretch>
            <a:fillRect/>
          </a:stretch>
        </p:blipFill>
        <p:spPr>
          <a:xfrm>
            <a:off x="5575875" y="510350"/>
            <a:ext cx="2714625" cy="2305050"/>
          </a:xfrm>
          <a:prstGeom prst="rect">
            <a:avLst/>
          </a:prstGeom>
          <a:noFill/>
          <a:ln>
            <a:noFill/>
          </a:ln>
        </p:spPr>
      </p:pic>
      <p:sp>
        <p:nvSpPr>
          <p:cNvPr id="285" name="Google Shape;285;p41"/>
          <p:cNvSpPr txBox="1"/>
          <p:nvPr/>
        </p:nvSpPr>
        <p:spPr>
          <a:xfrm>
            <a:off x="5575875" y="281540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7A: Key View Model for Proposition 7</a:t>
            </a:r>
            <a:endParaRPr sz="1200">
              <a:solidFill>
                <a:srgbClr val="595959"/>
              </a:solidFill>
              <a:latin typeface="Lato"/>
              <a:ea typeface="Lato"/>
              <a:cs typeface="Lato"/>
              <a:sym typeface="Lato"/>
            </a:endParaRPr>
          </a:p>
        </p:txBody>
      </p:sp>
      <p:pic>
        <p:nvPicPr>
          <p:cNvPr id="286" name="Google Shape;286;p41"/>
          <p:cNvPicPr preferRelativeResize="0"/>
          <p:nvPr/>
        </p:nvPicPr>
        <p:blipFill>
          <a:blip r:embed="rId4">
            <a:alphaModFix/>
          </a:blip>
          <a:stretch>
            <a:fillRect/>
          </a:stretch>
        </p:blipFill>
        <p:spPr>
          <a:xfrm>
            <a:off x="1621075" y="2114150"/>
            <a:ext cx="3733800" cy="2838450"/>
          </a:xfrm>
          <a:prstGeom prst="rect">
            <a:avLst/>
          </a:prstGeom>
          <a:noFill/>
          <a:ln>
            <a:noFill/>
          </a:ln>
        </p:spPr>
      </p:pic>
      <p:pic>
        <p:nvPicPr>
          <p:cNvPr id="287" name="Google Shape;287;p41" title="mj13.mp3">
            <a:hlinkClick r:id="rId5"/>
          </p:cNvPr>
          <p:cNvPicPr preferRelativeResize="0"/>
          <p:nvPr/>
        </p:nvPicPr>
        <p:blipFill>
          <a:blip r:embed="rId6">
            <a:alphaModFix/>
          </a:blip>
          <a:stretch>
            <a:fillRect/>
          </a:stretch>
        </p:blipFill>
        <p:spPr>
          <a:xfrm>
            <a:off x="8508150" y="175350"/>
            <a:ext cx="269675" cy="26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5"/>
          <p:cNvSpPr txBox="1"/>
          <p:nvPr>
            <p:ph type="title"/>
          </p:nvPr>
        </p:nvSpPr>
        <p:spPr>
          <a:xfrm>
            <a:off x="716675" y="665475"/>
            <a:ext cx="56136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a:p>
            <a:pPr indent="0" lvl="0" marL="0" rtl="0" algn="l">
              <a:spcBef>
                <a:spcPts val="0"/>
              </a:spcBef>
              <a:spcAft>
                <a:spcPts val="0"/>
              </a:spcAft>
              <a:buNone/>
            </a:pPr>
            <a:r>
              <a:t/>
            </a:r>
            <a:endParaRPr sz="1688"/>
          </a:p>
          <a:p>
            <a:pPr indent="0" lvl="0" marL="0" rtl="0" algn="l">
              <a:spcBef>
                <a:spcPts val="0"/>
              </a:spcBef>
              <a:spcAft>
                <a:spcPts val="0"/>
              </a:spcAft>
              <a:buNone/>
            </a:pPr>
            <a:r>
              <a:rPr lang="en" sz="1288"/>
              <a:t>‣ </a:t>
            </a:r>
            <a:r>
              <a:rPr lang="en" sz="1688"/>
              <a:t>Agenda</a:t>
            </a:r>
            <a:endParaRPr sz="1688"/>
          </a:p>
          <a:p>
            <a:pPr indent="0" lvl="0" marL="0" rtl="0" algn="l">
              <a:spcBef>
                <a:spcPts val="0"/>
              </a:spcBef>
              <a:spcAft>
                <a:spcPts val="0"/>
              </a:spcAft>
              <a:buNone/>
            </a:pPr>
            <a:r>
              <a:t/>
            </a:r>
            <a:endParaRPr sz="1688"/>
          </a:p>
          <a:p>
            <a:pPr indent="0" lvl="0" marL="0" rtl="0" algn="l">
              <a:spcBef>
                <a:spcPts val="0"/>
              </a:spcBef>
              <a:spcAft>
                <a:spcPts val="0"/>
              </a:spcAft>
              <a:buNone/>
            </a:pPr>
            <a:r>
              <a:rPr lang="en" sz="1288"/>
              <a:t>‣ </a:t>
            </a:r>
            <a:r>
              <a:rPr lang="en" sz="1688"/>
              <a:t>To do list</a:t>
            </a:r>
            <a:endParaRPr sz="1688"/>
          </a:p>
          <a:p>
            <a:pPr indent="0" lvl="0" marL="0" rtl="0" algn="l">
              <a:spcBef>
                <a:spcPts val="0"/>
              </a:spcBef>
              <a:spcAft>
                <a:spcPts val="0"/>
              </a:spcAft>
              <a:buNone/>
            </a:pPr>
            <a:r>
              <a:t/>
            </a:r>
            <a:endParaRPr sz="1688"/>
          </a:p>
          <a:p>
            <a:pPr indent="0" lvl="0" marL="0" rtl="0" algn="l">
              <a:spcBef>
                <a:spcPts val="0"/>
              </a:spcBef>
              <a:spcAft>
                <a:spcPts val="0"/>
              </a:spcAft>
              <a:buNone/>
            </a:pPr>
            <a:r>
              <a:rPr lang="en" sz="1288"/>
              <a:t>‣ </a:t>
            </a:r>
            <a:r>
              <a:rPr lang="en" sz="1688"/>
              <a:t>Project Planner</a:t>
            </a:r>
            <a:endParaRPr sz="1688"/>
          </a:p>
          <a:p>
            <a:pPr indent="0" lvl="0" marL="0" rtl="0" algn="l">
              <a:spcBef>
                <a:spcPts val="0"/>
              </a:spcBef>
              <a:spcAft>
                <a:spcPts val="0"/>
              </a:spcAft>
              <a:buNone/>
            </a:pPr>
            <a:r>
              <a:t/>
            </a:r>
            <a:endParaRPr sz="1688"/>
          </a:p>
          <a:p>
            <a:pPr indent="0" lvl="0" marL="0" rtl="0" algn="l">
              <a:spcBef>
                <a:spcPts val="0"/>
              </a:spcBef>
              <a:spcAft>
                <a:spcPts val="0"/>
              </a:spcAft>
              <a:buNone/>
            </a:pPr>
            <a:r>
              <a:rPr lang="en" sz="1288"/>
              <a:t>‣ </a:t>
            </a:r>
            <a:r>
              <a:rPr lang="en" sz="1688"/>
              <a:t>9 queries from individuals</a:t>
            </a:r>
            <a:endParaRPr sz="1688"/>
          </a:p>
          <a:p>
            <a:pPr indent="0" lvl="0" marL="0" rtl="0" algn="l">
              <a:spcBef>
                <a:spcPts val="0"/>
              </a:spcBef>
              <a:spcAft>
                <a:spcPts val="0"/>
              </a:spcAft>
              <a:buNone/>
            </a:pPr>
            <a:r>
              <a:t/>
            </a:r>
            <a:endParaRPr sz="1688"/>
          </a:p>
          <a:p>
            <a:pPr indent="0" lvl="0" marL="0" rtl="0" algn="l">
              <a:spcBef>
                <a:spcPts val="0"/>
              </a:spcBef>
              <a:spcAft>
                <a:spcPts val="0"/>
              </a:spcAft>
              <a:buNone/>
            </a:pPr>
            <a:r>
              <a:rPr lang="en" sz="1733"/>
              <a:t>‣ 9 queries as a group</a:t>
            </a:r>
            <a:endParaRPr sz="1733"/>
          </a:p>
          <a:p>
            <a:pPr indent="0" lvl="0" marL="0" rtl="0" algn="l">
              <a:spcBef>
                <a:spcPts val="0"/>
              </a:spcBef>
              <a:spcAft>
                <a:spcPts val="0"/>
              </a:spcAft>
              <a:buNone/>
            </a:pPr>
            <a:r>
              <a:t/>
            </a:r>
            <a:endParaRPr sz="1733"/>
          </a:p>
          <a:p>
            <a:pPr indent="0" lvl="0" marL="0" rtl="0" algn="l">
              <a:spcBef>
                <a:spcPts val="0"/>
              </a:spcBef>
              <a:spcAft>
                <a:spcPts val="0"/>
              </a:spcAft>
              <a:buNone/>
            </a:pPr>
            <a:r>
              <a:rPr lang="en" sz="1733"/>
              <a:t>‣The rest of everyone's queries</a:t>
            </a:r>
            <a:endParaRPr sz="1733"/>
          </a:p>
          <a:p>
            <a:pPr indent="0" lvl="0" marL="0" rtl="0" algn="l">
              <a:spcBef>
                <a:spcPts val="0"/>
              </a:spcBef>
              <a:spcAft>
                <a:spcPts val="0"/>
              </a:spcAft>
              <a:buNone/>
            </a:pPr>
            <a:r>
              <a:t/>
            </a:r>
            <a:endParaRPr sz="2066"/>
          </a:p>
          <a:p>
            <a:pPr indent="0" lvl="0" marL="0" rtl="0" algn="l">
              <a:spcBef>
                <a:spcPts val="0"/>
              </a:spcBef>
              <a:spcAft>
                <a:spcPts val="0"/>
              </a:spcAft>
              <a:buNone/>
            </a:pPr>
            <a:r>
              <a:t/>
            </a:r>
            <a:endParaRPr sz="2466"/>
          </a:p>
          <a:p>
            <a:pPr indent="0" lvl="0" marL="0" rtl="0" algn="l">
              <a:spcBef>
                <a:spcPts val="0"/>
              </a:spcBef>
              <a:spcAft>
                <a:spcPts val="0"/>
              </a:spcAft>
              <a:buNone/>
            </a:pPr>
            <a:r>
              <a:t/>
            </a:r>
            <a:endParaRPr sz="2466"/>
          </a:p>
          <a:p>
            <a:pPr indent="0" lvl="0" marL="0" rtl="0" algn="l">
              <a:spcBef>
                <a:spcPts val="0"/>
              </a:spcBef>
              <a:spcAft>
                <a:spcPts val="0"/>
              </a:spcAft>
              <a:buNone/>
            </a:pPr>
            <a:r>
              <a:t/>
            </a:r>
            <a:endParaRPr sz="2466"/>
          </a:p>
        </p:txBody>
      </p:sp>
      <p:pic>
        <p:nvPicPr>
          <p:cNvPr id="80" name="Google Shape;80;p15" title="sl2.mp3">
            <a:hlinkClick r:id="rId3"/>
          </p:cNvPr>
          <p:cNvPicPr preferRelativeResize="0"/>
          <p:nvPr/>
        </p:nvPicPr>
        <p:blipFill>
          <a:blip r:embed="rId4">
            <a:alphaModFix/>
          </a:blip>
          <a:stretch>
            <a:fillRect/>
          </a:stretch>
        </p:blipFill>
        <p:spPr>
          <a:xfrm>
            <a:off x="8485300" y="154500"/>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7</a:t>
            </a:r>
            <a:endParaRPr/>
          </a:p>
        </p:txBody>
      </p:sp>
      <p:pic>
        <p:nvPicPr>
          <p:cNvPr id="293" name="Google Shape;293;p42"/>
          <p:cNvPicPr preferRelativeResize="0"/>
          <p:nvPr/>
        </p:nvPicPr>
        <p:blipFill>
          <a:blip r:embed="rId3">
            <a:alphaModFix/>
          </a:blip>
          <a:stretch>
            <a:fillRect/>
          </a:stretch>
        </p:blipFill>
        <p:spPr>
          <a:xfrm>
            <a:off x="1106950" y="1315675"/>
            <a:ext cx="7334250" cy="3133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8</a:t>
            </a:r>
            <a:endParaRPr/>
          </a:p>
        </p:txBody>
      </p:sp>
      <p:sp>
        <p:nvSpPr>
          <p:cNvPr id="299" name="Google Shape;299;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Proposition 8: Descriptive result of 10 most recent internet orders from customers. (AdventureWorksDW2017)</a:t>
            </a:r>
            <a:endParaRPr/>
          </a:p>
        </p:txBody>
      </p:sp>
      <p:pic>
        <p:nvPicPr>
          <p:cNvPr id="300" name="Google Shape;300;p43"/>
          <p:cNvPicPr preferRelativeResize="0"/>
          <p:nvPr/>
        </p:nvPicPr>
        <p:blipFill>
          <a:blip r:embed="rId3">
            <a:alphaModFix/>
          </a:blip>
          <a:stretch>
            <a:fillRect/>
          </a:stretch>
        </p:blipFill>
        <p:spPr>
          <a:xfrm>
            <a:off x="1410650" y="2376425"/>
            <a:ext cx="5943600" cy="1943100"/>
          </a:xfrm>
          <a:prstGeom prst="rect">
            <a:avLst/>
          </a:prstGeom>
          <a:noFill/>
          <a:ln>
            <a:noFill/>
          </a:ln>
        </p:spPr>
      </p:pic>
      <p:pic>
        <p:nvPicPr>
          <p:cNvPr id="301" name="Google Shape;301;p43" title="mj14.mp3">
            <a:hlinkClick r:id="rId4"/>
          </p:cNvPr>
          <p:cNvPicPr preferRelativeResize="0"/>
          <p:nvPr/>
        </p:nvPicPr>
        <p:blipFill>
          <a:blip r:embed="rId5">
            <a:alphaModFix/>
          </a:blip>
          <a:stretch>
            <a:fillRect/>
          </a:stretch>
        </p:blipFill>
        <p:spPr>
          <a:xfrm>
            <a:off x="8562625" y="266175"/>
            <a:ext cx="269675" cy="269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8</a:t>
            </a:r>
            <a:endParaRPr/>
          </a:p>
        </p:txBody>
      </p:sp>
      <p:pic>
        <p:nvPicPr>
          <p:cNvPr id="307" name="Google Shape;307;p44"/>
          <p:cNvPicPr preferRelativeResize="0"/>
          <p:nvPr/>
        </p:nvPicPr>
        <p:blipFill rotWithShape="1">
          <a:blip r:embed="rId3">
            <a:alphaModFix/>
          </a:blip>
          <a:srcRect b="13815" l="0" r="0" t="0"/>
          <a:stretch/>
        </p:blipFill>
        <p:spPr>
          <a:xfrm>
            <a:off x="1681825" y="1152425"/>
            <a:ext cx="5943600" cy="1485900"/>
          </a:xfrm>
          <a:prstGeom prst="rect">
            <a:avLst/>
          </a:prstGeom>
          <a:noFill/>
          <a:ln>
            <a:noFill/>
          </a:ln>
        </p:spPr>
      </p:pic>
      <p:pic>
        <p:nvPicPr>
          <p:cNvPr id="308" name="Google Shape;308;p44"/>
          <p:cNvPicPr preferRelativeResize="0"/>
          <p:nvPr/>
        </p:nvPicPr>
        <p:blipFill>
          <a:blip r:embed="rId4">
            <a:alphaModFix/>
          </a:blip>
          <a:stretch>
            <a:fillRect/>
          </a:stretch>
        </p:blipFill>
        <p:spPr>
          <a:xfrm>
            <a:off x="1681825" y="2638325"/>
            <a:ext cx="5578853" cy="1993725"/>
          </a:xfrm>
          <a:prstGeom prst="rect">
            <a:avLst/>
          </a:prstGeom>
          <a:noFill/>
          <a:ln>
            <a:noFill/>
          </a:ln>
        </p:spPr>
      </p:pic>
      <p:sp>
        <p:nvSpPr>
          <p:cNvPr id="309" name="Google Shape;309;p44"/>
          <p:cNvSpPr txBox="1"/>
          <p:nvPr/>
        </p:nvSpPr>
        <p:spPr>
          <a:xfrm>
            <a:off x="2971250" y="46765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8E: Query Output for Proposition 8</a:t>
            </a:r>
            <a:endParaRPr sz="1200">
              <a:solidFill>
                <a:srgbClr val="595959"/>
              </a:solidFill>
              <a:latin typeface="Lato"/>
              <a:ea typeface="Lato"/>
              <a:cs typeface="Lato"/>
              <a:sym typeface="Lato"/>
            </a:endParaRPr>
          </a:p>
        </p:txBody>
      </p:sp>
      <p:pic>
        <p:nvPicPr>
          <p:cNvPr id="310" name="Google Shape;310;p44" title="mj15.mp3">
            <a:hlinkClick r:id="rId5"/>
          </p:cNvPr>
          <p:cNvPicPr preferRelativeResize="0"/>
          <p:nvPr/>
        </p:nvPicPr>
        <p:blipFill>
          <a:blip r:embed="rId6">
            <a:alphaModFix/>
          </a:blip>
          <a:stretch>
            <a:fillRect/>
          </a:stretch>
        </p:blipFill>
        <p:spPr>
          <a:xfrm>
            <a:off x="8375100" y="210450"/>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 Proposition 9</a:t>
            </a:r>
            <a:endParaRPr/>
          </a:p>
        </p:txBody>
      </p:sp>
      <p:sp>
        <p:nvSpPr>
          <p:cNvPr id="316" name="Google Shape;316;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Proposition 9: Daily average temperature of warehouse vehicle compared to overall average and average temperature of the cold room for each corresponding day (WideWorldImporters)</a:t>
            </a:r>
            <a:br>
              <a:rPr lang="en" sz="1200">
                <a:solidFill>
                  <a:srgbClr val="595959"/>
                </a:solidFill>
                <a:latin typeface="Lato"/>
                <a:ea typeface="Lato"/>
                <a:cs typeface="Lato"/>
                <a:sym typeface="Lato"/>
              </a:rPr>
            </a:br>
            <a:endParaRPr/>
          </a:p>
        </p:txBody>
      </p:sp>
      <p:sp>
        <p:nvSpPr>
          <p:cNvPr id="317" name="Google Shape;317;p45"/>
          <p:cNvSpPr txBox="1"/>
          <p:nvPr/>
        </p:nvSpPr>
        <p:spPr>
          <a:xfrm>
            <a:off x="3072000" y="4105050"/>
            <a:ext cx="30000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9A: Key View Model for Proposition 9</a:t>
            </a:r>
            <a:endParaRPr sz="1200">
              <a:solidFill>
                <a:srgbClr val="595959"/>
              </a:solidFill>
              <a:latin typeface="Lato"/>
              <a:ea typeface="Lato"/>
              <a:cs typeface="Lato"/>
              <a:sym typeface="Lato"/>
            </a:endParaRPr>
          </a:p>
        </p:txBody>
      </p:sp>
      <p:pic>
        <p:nvPicPr>
          <p:cNvPr id="318" name="Google Shape;318;p45"/>
          <p:cNvPicPr preferRelativeResize="0"/>
          <p:nvPr/>
        </p:nvPicPr>
        <p:blipFill>
          <a:blip r:embed="rId3">
            <a:alphaModFix/>
          </a:blip>
          <a:stretch>
            <a:fillRect/>
          </a:stretch>
        </p:blipFill>
        <p:spPr>
          <a:xfrm>
            <a:off x="3386138" y="2291075"/>
            <a:ext cx="2371725" cy="1609725"/>
          </a:xfrm>
          <a:prstGeom prst="rect">
            <a:avLst/>
          </a:prstGeom>
          <a:noFill/>
          <a:ln>
            <a:noFill/>
          </a:ln>
        </p:spPr>
      </p:pic>
      <p:pic>
        <p:nvPicPr>
          <p:cNvPr id="319" name="Google Shape;319;p45" title="mj16.mp3">
            <a:hlinkClick r:id="rId4"/>
          </p:cNvPr>
          <p:cNvPicPr preferRelativeResize="0"/>
          <p:nvPr/>
        </p:nvPicPr>
        <p:blipFill>
          <a:blip r:embed="rId5">
            <a:alphaModFix/>
          </a:blip>
          <a:stretch>
            <a:fillRect/>
          </a:stretch>
        </p:blipFill>
        <p:spPr>
          <a:xfrm>
            <a:off x="8562625" y="266175"/>
            <a:ext cx="269675" cy="269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 Joo -</a:t>
            </a:r>
            <a:endParaRPr/>
          </a:p>
          <a:p>
            <a:pPr indent="0" lvl="0" marL="0" rtl="0" algn="l">
              <a:spcBef>
                <a:spcPts val="0"/>
              </a:spcBef>
              <a:spcAft>
                <a:spcPts val="0"/>
              </a:spcAft>
              <a:buNone/>
            </a:pPr>
            <a:r>
              <a:rPr lang="en"/>
              <a:t> Proposition 9</a:t>
            </a:r>
            <a:endParaRPr/>
          </a:p>
        </p:txBody>
      </p:sp>
      <p:pic>
        <p:nvPicPr>
          <p:cNvPr id="325" name="Google Shape;325;p46"/>
          <p:cNvPicPr preferRelativeResize="0"/>
          <p:nvPr/>
        </p:nvPicPr>
        <p:blipFill rotWithShape="1">
          <a:blip r:embed="rId3">
            <a:alphaModFix/>
          </a:blip>
          <a:srcRect b="5829" l="0" r="0" t="0"/>
          <a:stretch/>
        </p:blipFill>
        <p:spPr>
          <a:xfrm>
            <a:off x="3307800" y="195800"/>
            <a:ext cx="5524500" cy="4619625"/>
          </a:xfrm>
          <a:prstGeom prst="rect">
            <a:avLst/>
          </a:prstGeom>
          <a:noFill/>
          <a:ln>
            <a:noFill/>
          </a:ln>
        </p:spPr>
      </p:pic>
      <p:pic>
        <p:nvPicPr>
          <p:cNvPr id="326" name="Google Shape;326;p46"/>
          <p:cNvPicPr preferRelativeResize="0"/>
          <p:nvPr/>
        </p:nvPicPr>
        <p:blipFill rotWithShape="1">
          <a:blip r:embed="rId4">
            <a:alphaModFix/>
          </a:blip>
          <a:srcRect b="0" l="0" r="70463" t="0"/>
          <a:stretch/>
        </p:blipFill>
        <p:spPr>
          <a:xfrm>
            <a:off x="311700" y="1655130"/>
            <a:ext cx="2494800" cy="2910175"/>
          </a:xfrm>
          <a:prstGeom prst="rect">
            <a:avLst/>
          </a:prstGeom>
          <a:noFill/>
          <a:ln>
            <a:noFill/>
          </a:ln>
        </p:spPr>
      </p:pic>
      <p:sp>
        <p:nvSpPr>
          <p:cNvPr id="327" name="Google Shape;327;p46"/>
          <p:cNvSpPr txBox="1"/>
          <p:nvPr/>
        </p:nvSpPr>
        <p:spPr>
          <a:xfrm>
            <a:off x="59100" y="46412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Figure 9E: Query Output for Proposition 9</a:t>
            </a:r>
            <a:endParaRPr sz="1200">
              <a:solidFill>
                <a:srgbClr val="595959"/>
              </a:solidFill>
              <a:latin typeface="Lato"/>
              <a:ea typeface="Lato"/>
              <a:cs typeface="Lato"/>
              <a:sym typeface="Lato"/>
            </a:endParaRPr>
          </a:p>
        </p:txBody>
      </p:sp>
      <p:pic>
        <p:nvPicPr>
          <p:cNvPr id="328" name="Google Shape;328;p46" title="mj17.mp3">
            <a:hlinkClick r:id="rId5"/>
          </p:cNvPr>
          <p:cNvPicPr preferRelativeResize="0"/>
          <p:nvPr/>
        </p:nvPicPr>
        <p:blipFill>
          <a:blip r:embed="rId6">
            <a:alphaModFix/>
          </a:blip>
          <a:stretch>
            <a:fillRect/>
          </a:stretch>
        </p:blipFill>
        <p:spPr>
          <a:xfrm>
            <a:off x="8635800" y="248525"/>
            <a:ext cx="196500" cy="196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a:t>
            </a:r>
            <a:endParaRPr/>
          </a:p>
        </p:txBody>
      </p:sp>
      <p:sp>
        <p:nvSpPr>
          <p:cNvPr id="334" name="Google Shape;334;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 Return Tables with Employee First Name begin with A and Last Name begin with S along with Employee Key</a:t>
            </a:r>
            <a:endParaRPr/>
          </a:p>
        </p:txBody>
      </p:sp>
      <p:pic>
        <p:nvPicPr>
          <p:cNvPr id="335" name="Google Shape;335;p47"/>
          <p:cNvPicPr preferRelativeResize="0"/>
          <p:nvPr/>
        </p:nvPicPr>
        <p:blipFill>
          <a:blip r:embed="rId3">
            <a:alphaModFix/>
          </a:blip>
          <a:stretch>
            <a:fillRect/>
          </a:stretch>
        </p:blipFill>
        <p:spPr>
          <a:xfrm>
            <a:off x="727188" y="2838875"/>
            <a:ext cx="7689625" cy="1133725"/>
          </a:xfrm>
          <a:prstGeom prst="rect">
            <a:avLst/>
          </a:prstGeom>
          <a:noFill/>
          <a:ln>
            <a:noFill/>
          </a:ln>
        </p:spPr>
      </p:pic>
      <p:pic>
        <p:nvPicPr>
          <p:cNvPr id="336" name="Google Shape;336;p47" title="Record (online-voice-recorder.com).mp3">
            <a:hlinkClick r:id="rId4"/>
          </p:cNvPr>
          <p:cNvPicPr preferRelativeResize="0"/>
          <p:nvPr/>
        </p:nvPicPr>
        <p:blipFill>
          <a:blip r:embed="rId5">
            <a:alphaModFix/>
          </a:blip>
          <a:stretch>
            <a:fillRect/>
          </a:stretch>
        </p:blipFill>
        <p:spPr>
          <a:xfrm>
            <a:off x="8416825" y="337475"/>
            <a:ext cx="269675" cy="269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1</a:t>
            </a:r>
            <a:endParaRPr/>
          </a:p>
        </p:txBody>
      </p:sp>
      <p:pic>
        <p:nvPicPr>
          <p:cNvPr id="342" name="Google Shape;342;p48"/>
          <p:cNvPicPr preferRelativeResize="0"/>
          <p:nvPr/>
        </p:nvPicPr>
        <p:blipFill rotWithShape="1">
          <a:blip r:embed="rId3">
            <a:alphaModFix/>
          </a:blip>
          <a:srcRect b="1341" l="0" r="57002" t="0"/>
          <a:stretch/>
        </p:blipFill>
        <p:spPr>
          <a:xfrm>
            <a:off x="1491900" y="1152438"/>
            <a:ext cx="2524075" cy="3476050"/>
          </a:xfrm>
          <a:prstGeom prst="rect">
            <a:avLst/>
          </a:prstGeom>
          <a:noFill/>
          <a:ln>
            <a:noFill/>
          </a:ln>
        </p:spPr>
      </p:pic>
      <p:pic>
        <p:nvPicPr>
          <p:cNvPr id="343" name="Google Shape;343;p48"/>
          <p:cNvPicPr preferRelativeResize="0"/>
          <p:nvPr/>
        </p:nvPicPr>
        <p:blipFill>
          <a:blip r:embed="rId4">
            <a:alphaModFix/>
          </a:blip>
          <a:stretch>
            <a:fillRect/>
          </a:stretch>
        </p:blipFill>
        <p:spPr>
          <a:xfrm>
            <a:off x="5026875" y="2199888"/>
            <a:ext cx="2971800" cy="1381125"/>
          </a:xfrm>
          <a:prstGeom prst="rect">
            <a:avLst/>
          </a:prstGeom>
          <a:noFill/>
          <a:ln>
            <a:noFill/>
          </a:ln>
        </p:spPr>
      </p:pic>
      <p:pic>
        <p:nvPicPr>
          <p:cNvPr id="344" name="Google Shape;344;p48" title="Record (online-voice-recorder.com).mp3">
            <a:hlinkClick r:id="rId5"/>
          </p:cNvPr>
          <p:cNvPicPr preferRelativeResize="0"/>
          <p:nvPr/>
        </p:nvPicPr>
        <p:blipFill>
          <a:blip r:embed="rId6">
            <a:alphaModFix/>
          </a:blip>
          <a:stretch>
            <a:fillRect/>
          </a:stretch>
        </p:blipFill>
        <p:spPr>
          <a:xfrm>
            <a:off x="8133275" y="445013"/>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2</a:t>
            </a:r>
            <a:endParaRPr/>
          </a:p>
        </p:txBody>
      </p:sp>
      <p:sp>
        <p:nvSpPr>
          <p:cNvPr id="350" name="Google Shape;350;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Return Customer ID, Order ID, Product ID, Quantity, and UnitPrice. Sorted by Customer ID</a:t>
            </a:r>
            <a:endParaRPr/>
          </a:p>
        </p:txBody>
      </p:sp>
      <p:pic>
        <p:nvPicPr>
          <p:cNvPr id="351" name="Google Shape;351;p49"/>
          <p:cNvPicPr preferRelativeResize="0"/>
          <p:nvPr/>
        </p:nvPicPr>
        <p:blipFill>
          <a:blip r:embed="rId3">
            <a:alphaModFix/>
          </a:blip>
          <a:stretch>
            <a:fillRect/>
          </a:stretch>
        </p:blipFill>
        <p:spPr>
          <a:xfrm>
            <a:off x="1600200" y="2639050"/>
            <a:ext cx="5943600" cy="1257300"/>
          </a:xfrm>
          <a:prstGeom prst="rect">
            <a:avLst/>
          </a:prstGeom>
          <a:noFill/>
          <a:ln>
            <a:noFill/>
          </a:ln>
        </p:spPr>
      </p:pic>
      <p:pic>
        <p:nvPicPr>
          <p:cNvPr id="352" name="Google Shape;352;p49" title="Record (online-voice-recorder.com) (2).mp3">
            <a:hlinkClick r:id="rId4"/>
          </p:cNvPr>
          <p:cNvPicPr preferRelativeResize="0"/>
          <p:nvPr/>
        </p:nvPicPr>
        <p:blipFill>
          <a:blip r:embed="rId5">
            <a:alphaModFix/>
          </a:blip>
          <a:stretch>
            <a:fillRect/>
          </a:stretch>
        </p:blipFill>
        <p:spPr>
          <a:xfrm>
            <a:off x="8356125" y="445025"/>
            <a:ext cx="269675" cy="269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2</a:t>
            </a:r>
            <a:endParaRPr/>
          </a:p>
        </p:txBody>
      </p:sp>
      <p:pic>
        <p:nvPicPr>
          <p:cNvPr id="358" name="Google Shape;358;p50"/>
          <p:cNvPicPr preferRelativeResize="0"/>
          <p:nvPr/>
        </p:nvPicPr>
        <p:blipFill>
          <a:blip r:embed="rId3">
            <a:alphaModFix/>
          </a:blip>
          <a:stretch>
            <a:fillRect/>
          </a:stretch>
        </p:blipFill>
        <p:spPr>
          <a:xfrm>
            <a:off x="831850" y="1290025"/>
            <a:ext cx="4176801" cy="3135599"/>
          </a:xfrm>
          <a:prstGeom prst="rect">
            <a:avLst/>
          </a:prstGeom>
          <a:noFill/>
          <a:ln>
            <a:noFill/>
          </a:ln>
        </p:spPr>
      </p:pic>
      <p:pic>
        <p:nvPicPr>
          <p:cNvPr id="359" name="Google Shape;359;p50"/>
          <p:cNvPicPr preferRelativeResize="0"/>
          <p:nvPr/>
        </p:nvPicPr>
        <p:blipFill>
          <a:blip r:embed="rId4">
            <a:alphaModFix/>
          </a:blip>
          <a:stretch>
            <a:fillRect/>
          </a:stretch>
        </p:blipFill>
        <p:spPr>
          <a:xfrm>
            <a:off x="5249875" y="1290025"/>
            <a:ext cx="2587762" cy="3135600"/>
          </a:xfrm>
          <a:prstGeom prst="rect">
            <a:avLst/>
          </a:prstGeom>
          <a:noFill/>
          <a:ln>
            <a:noFill/>
          </a:ln>
        </p:spPr>
      </p:pic>
      <p:pic>
        <p:nvPicPr>
          <p:cNvPr id="360" name="Google Shape;360;p50" title="Record (online-voice-recorder.com) (3).mp3">
            <a:hlinkClick r:id="rId5"/>
          </p:cNvPr>
          <p:cNvPicPr preferRelativeResize="0"/>
          <p:nvPr/>
        </p:nvPicPr>
        <p:blipFill>
          <a:blip r:embed="rId6">
            <a:alphaModFix/>
          </a:blip>
          <a:stretch>
            <a:fillRect/>
          </a:stretch>
        </p:blipFill>
        <p:spPr>
          <a:xfrm>
            <a:off x="8262125" y="445024"/>
            <a:ext cx="413076" cy="4130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3</a:t>
            </a:r>
            <a:endParaRPr/>
          </a:p>
        </p:txBody>
      </p:sp>
      <p:sp>
        <p:nvSpPr>
          <p:cNvPr id="366" name="Google Shape;366;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Create a Function where the input returns the top 3 suppliers in USA along with Product ID and Order ID. Sorted by Supplier ID</a:t>
            </a:r>
            <a:endParaRPr/>
          </a:p>
        </p:txBody>
      </p:sp>
      <p:pic>
        <p:nvPicPr>
          <p:cNvPr id="367" name="Google Shape;367;p51"/>
          <p:cNvPicPr preferRelativeResize="0"/>
          <p:nvPr/>
        </p:nvPicPr>
        <p:blipFill>
          <a:blip r:embed="rId3">
            <a:alphaModFix/>
          </a:blip>
          <a:stretch>
            <a:fillRect/>
          </a:stretch>
        </p:blipFill>
        <p:spPr>
          <a:xfrm>
            <a:off x="1600200" y="2254200"/>
            <a:ext cx="5943600" cy="2409825"/>
          </a:xfrm>
          <a:prstGeom prst="rect">
            <a:avLst/>
          </a:prstGeom>
          <a:noFill/>
          <a:ln>
            <a:noFill/>
          </a:ln>
        </p:spPr>
      </p:pic>
      <p:pic>
        <p:nvPicPr>
          <p:cNvPr id="368" name="Google Shape;368;p51" title="Record (online-voice-recorder.com) (4).mp3">
            <a:hlinkClick r:id="rId4"/>
          </p:cNvPr>
          <p:cNvPicPr preferRelativeResize="0"/>
          <p:nvPr/>
        </p:nvPicPr>
        <p:blipFill>
          <a:blip r:embed="rId5">
            <a:alphaModFix/>
          </a:blip>
          <a:stretch>
            <a:fillRect/>
          </a:stretch>
        </p:blipFill>
        <p:spPr>
          <a:xfrm>
            <a:off x="8450550" y="445025"/>
            <a:ext cx="327075" cy="32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idx="1" type="body"/>
          </p:nvPr>
        </p:nvSpPr>
        <p:spPr>
          <a:xfrm>
            <a:off x="311700" y="2533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Agenda</a:t>
            </a:r>
            <a:endParaRPr sz="3200"/>
          </a:p>
        </p:txBody>
      </p:sp>
      <p:sp>
        <p:nvSpPr>
          <p:cNvPr id="86" name="Google Shape;86;p16"/>
          <p:cNvSpPr txBox="1"/>
          <p:nvPr/>
        </p:nvSpPr>
        <p:spPr>
          <a:xfrm>
            <a:off x="409500" y="1189300"/>
            <a:ext cx="8325000" cy="241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66">
                <a:solidFill>
                  <a:schemeClr val="dk2"/>
                </a:solidFill>
                <a:latin typeface="PT Sans Narrow"/>
                <a:ea typeface="PT Sans Narrow"/>
                <a:cs typeface="PT Sans Narrow"/>
                <a:sym typeface="PT Sans Narrow"/>
              </a:rPr>
              <a:t>‣ Get everyone familiar with the software we will be using</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rPr lang="en" sz="2066">
                <a:solidFill>
                  <a:schemeClr val="dk2"/>
                </a:solidFill>
                <a:latin typeface="PT Sans Narrow"/>
                <a:ea typeface="PT Sans Narrow"/>
                <a:cs typeface="PT Sans Narrow"/>
                <a:sym typeface="PT Sans Narrow"/>
              </a:rPr>
              <a:t>‣ Have each individual members craft 20 queries, ranging from simple to complex</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rPr lang="en" sz="2066">
                <a:solidFill>
                  <a:schemeClr val="dk2"/>
                </a:solidFill>
                <a:latin typeface="PT Sans Narrow"/>
                <a:ea typeface="PT Sans Narrow"/>
                <a:cs typeface="PT Sans Narrow"/>
                <a:sym typeface="PT Sans Narrow"/>
              </a:rPr>
              <a:t>‣ Create a Java application which takes in text queries and returns the results</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t/>
            </a:r>
            <a:endParaRPr sz="2066">
              <a:solidFill>
                <a:schemeClr val="dk2"/>
              </a:solidFill>
              <a:latin typeface="PT Sans Narrow"/>
              <a:ea typeface="PT Sans Narrow"/>
              <a:cs typeface="PT Sans Narrow"/>
              <a:sym typeface="PT Sans Narrow"/>
            </a:endParaRPr>
          </a:p>
          <a:p>
            <a:pPr indent="0" lvl="0" marL="0" rtl="0" algn="l">
              <a:spcBef>
                <a:spcPts val="0"/>
              </a:spcBef>
              <a:spcAft>
                <a:spcPts val="0"/>
              </a:spcAft>
              <a:buNone/>
            </a:pPr>
            <a:r>
              <a:rPr lang="en" sz="2066">
                <a:solidFill>
                  <a:schemeClr val="dk2"/>
                </a:solidFill>
                <a:latin typeface="PT Sans Narrow"/>
                <a:ea typeface="PT Sans Narrow"/>
                <a:cs typeface="PT Sans Narrow"/>
                <a:sym typeface="PT Sans Narrow"/>
              </a:rPr>
              <a:t>‣ Cultivate a great </a:t>
            </a:r>
            <a:r>
              <a:rPr lang="en" sz="2066">
                <a:solidFill>
                  <a:schemeClr val="dk2"/>
                </a:solidFill>
                <a:latin typeface="PT Sans Narrow"/>
                <a:ea typeface="PT Sans Narrow"/>
                <a:cs typeface="PT Sans Narrow"/>
                <a:sym typeface="PT Sans Narrow"/>
              </a:rPr>
              <a:t>team-working</a:t>
            </a:r>
            <a:r>
              <a:rPr lang="en" sz="2066">
                <a:solidFill>
                  <a:schemeClr val="dk2"/>
                </a:solidFill>
                <a:latin typeface="PT Sans Narrow"/>
                <a:ea typeface="PT Sans Narrow"/>
                <a:cs typeface="PT Sans Narrow"/>
                <a:sym typeface="PT Sans Narrow"/>
              </a:rPr>
              <a:t> </a:t>
            </a:r>
            <a:r>
              <a:rPr lang="en" sz="2066">
                <a:solidFill>
                  <a:schemeClr val="dk2"/>
                </a:solidFill>
                <a:latin typeface="PT Sans Narrow"/>
                <a:ea typeface="PT Sans Narrow"/>
                <a:cs typeface="PT Sans Narrow"/>
                <a:sym typeface="PT Sans Narrow"/>
              </a:rPr>
              <a:t>environment</a:t>
            </a:r>
            <a:endParaRPr sz="2066">
              <a:solidFill>
                <a:schemeClr val="dk2"/>
              </a:solidFill>
              <a:latin typeface="PT Sans Narrow"/>
              <a:ea typeface="PT Sans Narrow"/>
              <a:cs typeface="PT Sans Narrow"/>
              <a:sym typeface="PT Sans Narrow"/>
            </a:endParaRPr>
          </a:p>
        </p:txBody>
      </p:sp>
      <p:pic>
        <p:nvPicPr>
          <p:cNvPr id="87" name="Google Shape;87;p16" title="sl3.mp3">
            <a:hlinkClick r:id="rId3"/>
          </p:cNvPr>
          <p:cNvPicPr preferRelativeResize="0"/>
          <p:nvPr/>
        </p:nvPicPr>
        <p:blipFill>
          <a:blip r:embed="rId4">
            <a:alphaModFix/>
          </a:blip>
          <a:stretch>
            <a:fillRect/>
          </a:stretch>
        </p:blipFill>
        <p:spPr>
          <a:xfrm>
            <a:off x="8505950" y="212875"/>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3</a:t>
            </a:r>
            <a:endParaRPr/>
          </a:p>
        </p:txBody>
      </p:sp>
      <p:pic>
        <p:nvPicPr>
          <p:cNvPr id="374" name="Google Shape;374;p52"/>
          <p:cNvPicPr preferRelativeResize="0"/>
          <p:nvPr/>
        </p:nvPicPr>
        <p:blipFill>
          <a:blip r:embed="rId3">
            <a:alphaModFix/>
          </a:blip>
          <a:stretch>
            <a:fillRect/>
          </a:stretch>
        </p:blipFill>
        <p:spPr>
          <a:xfrm>
            <a:off x="311700" y="1549050"/>
            <a:ext cx="5232299" cy="2943175"/>
          </a:xfrm>
          <a:prstGeom prst="rect">
            <a:avLst/>
          </a:prstGeom>
          <a:noFill/>
          <a:ln>
            <a:noFill/>
          </a:ln>
        </p:spPr>
      </p:pic>
      <p:pic>
        <p:nvPicPr>
          <p:cNvPr id="375" name="Google Shape;375;p52"/>
          <p:cNvPicPr preferRelativeResize="0"/>
          <p:nvPr/>
        </p:nvPicPr>
        <p:blipFill>
          <a:blip r:embed="rId4">
            <a:alphaModFix/>
          </a:blip>
          <a:stretch>
            <a:fillRect/>
          </a:stretch>
        </p:blipFill>
        <p:spPr>
          <a:xfrm>
            <a:off x="5089549" y="1549050"/>
            <a:ext cx="3295201" cy="2510630"/>
          </a:xfrm>
          <a:prstGeom prst="rect">
            <a:avLst/>
          </a:prstGeom>
          <a:noFill/>
          <a:ln>
            <a:noFill/>
          </a:ln>
        </p:spPr>
      </p:pic>
      <p:pic>
        <p:nvPicPr>
          <p:cNvPr id="376" name="Google Shape;376;p52" title="Record (online-voice-recorder.com) (5).mp3">
            <a:hlinkClick r:id="rId5"/>
          </p:cNvPr>
          <p:cNvPicPr preferRelativeResize="0"/>
          <p:nvPr/>
        </p:nvPicPr>
        <p:blipFill>
          <a:blip r:embed="rId6">
            <a:alphaModFix/>
          </a:blip>
          <a:stretch>
            <a:fillRect/>
          </a:stretch>
        </p:blipFill>
        <p:spPr>
          <a:xfrm>
            <a:off x="8485825" y="445025"/>
            <a:ext cx="346475" cy="346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4</a:t>
            </a:r>
            <a:endParaRPr/>
          </a:p>
        </p:txBody>
      </p:sp>
      <p:sp>
        <p:nvSpPr>
          <p:cNvPr id="382" name="Google Shape;382;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Return Num of Order on each Customer ID that has more than 1 dry items. Sorted by Customer ID</a:t>
            </a:r>
            <a:endParaRPr/>
          </a:p>
        </p:txBody>
      </p:sp>
      <p:pic>
        <p:nvPicPr>
          <p:cNvPr id="383" name="Google Shape;383;p53"/>
          <p:cNvPicPr preferRelativeResize="0"/>
          <p:nvPr/>
        </p:nvPicPr>
        <p:blipFill>
          <a:blip r:embed="rId3">
            <a:alphaModFix/>
          </a:blip>
          <a:stretch>
            <a:fillRect/>
          </a:stretch>
        </p:blipFill>
        <p:spPr>
          <a:xfrm>
            <a:off x="1600200" y="2898075"/>
            <a:ext cx="5943600" cy="990600"/>
          </a:xfrm>
          <a:prstGeom prst="rect">
            <a:avLst/>
          </a:prstGeom>
          <a:noFill/>
          <a:ln>
            <a:noFill/>
          </a:ln>
        </p:spPr>
      </p:pic>
      <p:pic>
        <p:nvPicPr>
          <p:cNvPr id="384" name="Google Shape;384;p53" title="Record (online-voice-recorder.com) (6).mp3">
            <a:hlinkClick r:id="rId4"/>
          </p:cNvPr>
          <p:cNvPicPr preferRelativeResize="0"/>
          <p:nvPr/>
        </p:nvPicPr>
        <p:blipFill>
          <a:blip r:embed="rId5">
            <a:alphaModFix/>
          </a:blip>
          <a:stretch>
            <a:fillRect/>
          </a:stretch>
        </p:blipFill>
        <p:spPr>
          <a:xfrm>
            <a:off x="8450175" y="445025"/>
            <a:ext cx="269675" cy="269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4</a:t>
            </a:r>
            <a:endParaRPr/>
          </a:p>
        </p:txBody>
      </p:sp>
      <p:pic>
        <p:nvPicPr>
          <p:cNvPr id="390" name="Google Shape;390;p54"/>
          <p:cNvPicPr preferRelativeResize="0"/>
          <p:nvPr/>
        </p:nvPicPr>
        <p:blipFill>
          <a:blip r:embed="rId3">
            <a:alphaModFix/>
          </a:blip>
          <a:stretch>
            <a:fillRect/>
          </a:stretch>
        </p:blipFill>
        <p:spPr>
          <a:xfrm>
            <a:off x="603825" y="1304825"/>
            <a:ext cx="5346324" cy="3495675"/>
          </a:xfrm>
          <a:prstGeom prst="rect">
            <a:avLst/>
          </a:prstGeom>
          <a:noFill/>
          <a:ln>
            <a:noFill/>
          </a:ln>
        </p:spPr>
      </p:pic>
      <p:pic>
        <p:nvPicPr>
          <p:cNvPr id="391" name="Google Shape;391;p54"/>
          <p:cNvPicPr preferRelativeResize="0"/>
          <p:nvPr/>
        </p:nvPicPr>
        <p:blipFill>
          <a:blip r:embed="rId4">
            <a:alphaModFix/>
          </a:blip>
          <a:stretch>
            <a:fillRect/>
          </a:stretch>
        </p:blipFill>
        <p:spPr>
          <a:xfrm>
            <a:off x="5103450" y="1304825"/>
            <a:ext cx="2015800" cy="3349325"/>
          </a:xfrm>
          <a:prstGeom prst="rect">
            <a:avLst/>
          </a:prstGeom>
          <a:noFill/>
          <a:ln>
            <a:noFill/>
          </a:ln>
        </p:spPr>
      </p:pic>
      <p:pic>
        <p:nvPicPr>
          <p:cNvPr id="392" name="Google Shape;392;p54" title="Record (online-voice-recorder.com) (7).mp3">
            <a:hlinkClick r:id="rId5"/>
          </p:cNvPr>
          <p:cNvPicPr preferRelativeResize="0"/>
          <p:nvPr/>
        </p:nvPicPr>
        <p:blipFill>
          <a:blip r:embed="rId6">
            <a:alphaModFix/>
          </a:blip>
          <a:stretch>
            <a:fillRect/>
          </a:stretch>
        </p:blipFill>
        <p:spPr>
          <a:xfrm>
            <a:off x="8229100" y="570125"/>
            <a:ext cx="457200" cy="457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5</a:t>
            </a:r>
            <a:endParaRPr/>
          </a:p>
        </p:txBody>
      </p:sp>
      <p:sp>
        <p:nvSpPr>
          <p:cNvPr id="398" name="Google Shape;398;p5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Return all customers, and for each return a Yes/No value depending on if the order is from Brazil. Sorted by OrderId</a:t>
            </a:r>
            <a:endParaRPr/>
          </a:p>
        </p:txBody>
      </p:sp>
      <p:pic>
        <p:nvPicPr>
          <p:cNvPr id="399" name="Google Shape;399;p55"/>
          <p:cNvPicPr preferRelativeResize="0"/>
          <p:nvPr/>
        </p:nvPicPr>
        <p:blipFill>
          <a:blip r:embed="rId3">
            <a:alphaModFix/>
          </a:blip>
          <a:stretch>
            <a:fillRect/>
          </a:stretch>
        </p:blipFill>
        <p:spPr>
          <a:xfrm>
            <a:off x="1600200" y="2639050"/>
            <a:ext cx="5943600" cy="1171575"/>
          </a:xfrm>
          <a:prstGeom prst="rect">
            <a:avLst/>
          </a:prstGeom>
          <a:noFill/>
          <a:ln>
            <a:noFill/>
          </a:ln>
        </p:spPr>
      </p:pic>
      <p:pic>
        <p:nvPicPr>
          <p:cNvPr id="400" name="Google Shape;400;p55" title="Record (online-voice-recorder.com) (8).mp3">
            <a:hlinkClick r:id="rId4"/>
          </p:cNvPr>
          <p:cNvPicPr preferRelativeResize="0"/>
          <p:nvPr/>
        </p:nvPicPr>
        <p:blipFill>
          <a:blip r:embed="rId5">
            <a:alphaModFix/>
          </a:blip>
          <a:stretch>
            <a:fillRect/>
          </a:stretch>
        </p:blipFill>
        <p:spPr>
          <a:xfrm>
            <a:off x="8497175" y="445025"/>
            <a:ext cx="269675" cy="269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5</a:t>
            </a:r>
            <a:endParaRPr/>
          </a:p>
        </p:txBody>
      </p:sp>
      <p:pic>
        <p:nvPicPr>
          <p:cNvPr id="406" name="Google Shape;406;p56"/>
          <p:cNvPicPr preferRelativeResize="0"/>
          <p:nvPr/>
        </p:nvPicPr>
        <p:blipFill>
          <a:blip r:embed="rId3">
            <a:alphaModFix/>
          </a:blip>
          <a:stretch>
            <a:fillRect/>
          </a:stretch>
        </p:blipFill>
        <p:spPr>
          <a:xfrm>
            <a:off x="1306900" y="1152425"/>
            <a:ext cx="5516152" cy="3686275"/>
          </a:xfrm>
          <a:prstGeom prst="rect">
            <a:avLst/>
          </a:prstGeom>
          <a:noFill/>
          <a:ln>
            <a:noFill/>
          </a:ln>
        </p:spPr>
      </p:pic>
      <p:pic>
        <p:nvPicPr>
          <p:cNvPr id="407" name="Google Shape;407;p56"/>
          <p:cNvPicPr preferRelativeResize="0"/>
          <p:nvPr/>
        </p:nvPicPr>
        <p:blipFill>
          <a:blip r:embed="rId4">
            <a:alphaModFix/>
          </a:blip>
          <a:stretch>
            <a:fillRect/>
          </a:stretch>
        </p:blipFill>
        <p:spPr>
          <a:xfrm>
            <a:off x="4873652" y="1152425"/>
            <a:ext cx="2494665" cy="3686275"/>
          </a:xfrm>
          <a:prstGeom prst="rect">
            <a:avLst/>
          </a:prstGeom>
          <a:noFill/>
          <a:ln>
            <a:noFill/>
          </a:ln>
        </p:spPr>
      </p:pic>
      <p:pic>
        <p:nvPicPr>
          <p:cNvPr id="408" name="Google Shape;408;p56" title="Record (online-voice-recorder.com) (9).mp3">
            <a:hlinkClick r:id="rId5"/>
          </p:cNvPr>
          <p:cNvPicPr preferRelativeResize="0"/>
          <p:nvPr/>
        </p:nvPicPr>
        <p:blipFill>
          <a:blip r:embed="rId6">
            <a:alphaModFix/>
          </a:blip>
          <a:stretch>
            <a:fillRect/>
          </a:stretch>
        </p:blipFill>
        <p:spPr>
          <a:xfrm>
            <a:off x="8238317" y="445025"/>
            <a:ext cx="457200" cy="45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6</a:t>
            </a:r>
            <a:endParaRPr/>
          </a:p>
        </p:txBody>
      </p:sp>
      <p:sp>
        <p:nvSpPr>
          <p:cNvPr id="414" name="Google Shape;414;p57"/>
          <p:cNvSpPr txBox="1"/>
          <p:nvPr>
            <p:ph idx="1" type="body"/>
          </p:nvPr>
        </p:nvSpPr>
        <p:spPr>
          <a:xfrm>
            <a:off x="311700" y="12855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Create Query That Returns both the Total Sum of Distinct Stock Item Key and Sum of Purchase Key</a:t>
            </a:r>
            <a:endParaRPr/>
          </a:p>
        </p:txBody>
      </p:sp>
      <p:pic>
        <p:nvPicPr>
          <p:cNvPr id="415" name="Google Shape;415;p57"/>
          <p:cNvPicPr preferRelativeResize="0"/>
          <p:nvPr/>
        </p:nvPicPr>
        <p:blipFill>
          <a:blip r:embed="rId3">
            <a:alphaModFix/>
          </a:blip>
          <a:stretch>
            <a:fillRect/>
          </a:stretch>
        </p:blipFill>
        <p:spPr>
          <a:xfrm>
            <a:off x="1835938" y="2121000"/>
            <a:ext cx="5472124" cy="2674675"/>
          </a:xfrm>
          <a:prstGeom prst="rect">
            <a:avLst/>
          </a:prstGeom>
          <a:noFill/>
          <a:ln>
            <a:noFill/>
          </a:ln>
        </p:spPr>
      </p:pic>
      <p:pic>
        <p:nvPicPr>
          <p:cNvPr id="416" name="Google Shape;416;p57" title="Record (online-voice-recorder.com) (10).mp3">
            <a:hlinkClick r:id="rId4"/>
          </p:cNvPr>
          <p:cNvPicPr preferRelativeResize="0"/>
          <p:nvPr/>
        </p:nvPicPr>
        <p:blipFill>
          <a:blip r:embed="rId5">
            <a:alphaModFix/>
          </a:blip>
          <a:stretch>
            <a:fillRect/>
          </a:stretch>
        </p:blipFill>
        <p:spPr>
          <a:xfrm>
            <a:off x="8380826" y="367225"/>
            <a:ext cx="451475" cy="451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6</a:t>
            </a:r>
            <a:endParaRPr/>
          </a:p>
        </p:txBody>
      </p:sp>
      <p:pic>
        <p:nvPicPr>
          <p:cNvPr id="422" name="Google Shape;422;p58"/>
          <p:cNvPicPr preferRelativeResize="0"/>
          <p:nvPr/>
        </p:nvPicPr>
        <p:blipFill>
          <a:blip r:embed="rId3">
            <a:alphaModFix/>
          </a:blip>
          <a:stretch>
            <a:fillRect/>
          </a:stretch>
        </p:blipFill>
        <p:spPr>
          <a:xfrm>
            <a:off x="93200" y="1304825"/>
            <a:ext cx="5943600" cy="3343275"/>
          </a:xfrm>
          <a:prstGeom prst="rect">
            <a:avLst/>
          </a:prstGeom>
          <a:noFill/>
          <a:ln>
            <a:noFill/>
          </a:ln>
        </p:spPr>
      </p:pic>
      <p:pic>
        <p:nvPicPr>
          <p:cNvPr id="423" name="Google Shape;423;p58"/>
          <p:cNvPicPr preferRelativeResize="0"/>
          <p:nvPr/>
        </p:nvPicPr>
        <p:blipFill>
          <a:blip r:embed="rId4">
            <a:alphaModFix/>
          </a:blip>
          <a:stretch>
            <a:fillRect/>
          </a:stretch>
        </p:blipFill>
        <p:spPr>
          <a:xfrm>
            <a:off x="4879275" y="1525100"/>
            <a:ext cx="2802400" cy="2902724"/>
          </a:xfrm>
          <a:prstGeom prst="rect">
            <a:avLst/>
          </a:prstGeom>
          <a:noFill/>
          <a:ln>
            <a:noFill/>
          </a:ln>
        </p:spPr>
      </p:pic>
      <p:pic>
        <p:nvPicPr>
          <p:cNvPr id="424" name="Google Shape;424;p58" title="Record (online-voice-recorder.com) (11).mp3">
            <a:hlinkClick r:id="rId5"/>
          </p:cNvPr>
          <p:cNvPicPr preferRelativeResize="0"/>
          <p:nvPr/>
        </p:nvPicPr>
        <p:blipFill>
          <a:blip r:embed="rId6">
            <a:alphaModFix/>
          </a:blip>
          <a:stretch>
            <a:fillRect/>
          </a:stretch>
        </p:blipFill>
        <p:spPr>
          <a:xfrm>
            <a:off x="8375100" y="305825"/>
            <a:ext cx="457200" cy="457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7</a:t>
            </a:r>
            <a:endParaRPr/>
          </a:p>
        </p:txBody>
      </p:sp>
      <p:sp>
        <p:nvSpPr>
          <p:cNvPr id="430" name="Google Shape;430;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Create a Query that takes in SalesQuota that is Greater Than 200000 and Less Than 300000.</a:t>
            </a:r>
            <a:endParaRPr/>
          </a:p>
        </p:txBody>
      </p:sp>
      <p:pic>
        <p:nvPicPr>
          <p:cNvPr id="431" name="Google Shape;431;p59"/>
          <p:cNvPicPr preferRelativeResize="0"/>
          <p:nvPr/>
        </p:nvPicPr>
        <p:blipFill>
          <a:blip r:embed="rId3">
            <a:alphaModFix/>
          </a:blip>
          <a:stretch>
            <a:fillRect/>
          </a:stretch>
        </p:blipFill>
        <p:spPr>
          <a:xfrm>
            <a:off x="1600200" y="2571750"/>
            <a:ext cx="5943600" cy="1133475"/>
          </a:xfrm>
          <a:prstGeom prst="rect">
            <a:avLst/>
          </a:prstGeom>
          <a:noFill/>
          <a:ln>
            <a:noFill/>
          </a:ln>
        </p:spPr>
      </p:pic>
      <p:pic>
        <p:nvPicPr>
          <p:cNvPr id="432" name="Google Shape;432;p59" title="Record (online-voice-recorder.com) (12).mp3">
            <a:hlinkClick r:id="rId4"/>
          </p:cNvPr>
          <p:cNvPicPr preferRelativeResize="0"/>
          <p:nvPr/>
        </p:nvPicPr>
        <p:blipFill>
          <a:blip r:embed="rId5">
            <a:alphaModFix/>
          </a:blip>
          <a:stretch>
            <a:fillRect/>
          </a:stretch>
        </p:blipFill>
        <p:spPr>
          <a:xfrm>
            <a:off x="8169600" y="445025"/>
            <a:ext cx="460300" cy="460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7</a:t>
            </a:r>
            <a:endParaRPr/>
          </a:p>
        </p:txBody>
      </p:sp>
      <p:pic>
        <p:nvPicPr>
          <p:cNvPr id="438" name="Google Shape;438;p60"/>
          <p:cNvPicPr preferRelativeResize="0"/>
          <p:nvPr/>
        </p:nvPicPr>
        <p:blipFill>
          <a:blip r:embed="rId3">
            <a:alphaModFix/>
          </a:blip>
          <a:stretch>
            <a:fillRect/>
          </a:stretch>
        </p:blipFill>
        <p:spPr>
          <a:xfrm>
            <a:off x="-210250" y="1297400"/>
            <a:ext cx="3804599" cy="3686275"/>
          </a:xfrm>
          <a:prstGeom prst="rect">
            <a:avLst/>
          </a:prstGeom>
          <a:noFill/>
          <a:ln>
            <a:noFill/>
          </a:ln>
        </p:spPr>
      </p:pic>
      <p:pic>
        <p:nvPicPr>
          <p:cNvPr id="439" name="Google Shape;439;p60"/>
          <p:cNvPicPr preferRelativeResize="0"/>
          <p:nvPr/>
        </p:nvPicPr>
        <p:blipFill>
          <a:blip r:embed="rId4">
            <a:alphaModFix/>
          </a:blip>
          <a:stretch>
            <a:fillRect/>
          </a:stretch>
        </p:blipFill>
        <p:spPr>
          <a:xfrm>
            <a:off x="2888700" y="1969950"/>
            <a:ext cx="5943600" cy="2066925"/>
          </a:xfrm>
          <a:prstGeom prst="rect">
            <a:avLst/>
          </a:prstGeom>
          <a:noFill/>
          <a:ln>
            <a:noFill/>
          </a:ln>
        </p:spPr>
      </p:pic>
      <p:pic>
        <p:nvPicPr>
          <p:cNvPr id="440" name="Google Shape;440;p60" title="Record (online-voice-recorder.com) (13).mp3">
            <a:hlinkClick r:id="rId5"/>
          </p:cNvPr>
          <p:cNvPicPr preferRelativeResize="0"/>
          <p:nvPr/>
        </p:nvPicPr>
        <p:blipFill>
          <a:blip r:embed="rId6">
            <a:alphaModFix/>
          </a:blip>
          <a:stretch>
            <a:fillRect/>
          </a:stretch>
        </p:blipFill>
        <p:spPr>
          <a:xfrm>
            <a:off x="8286024" y="318825"/>
            <a:ext cx="457200" cy="457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8</a:t>
            </a:r>
            <a:endParaRPr/>
          </a:p>
        </p:txBody>
      </p:sp>
      <p:sp>
        <p:nvSpPr>
          <p:cNvPr id="446" name="Google Shape;446;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Return orders on Argentina along with Total Quantity. Sorted by OrderId</a:t>
            </a:r>
            <a:endParaRPr/>
          </a:p>
        </p:txBody>
      </p:sp>
      <p:pic>
        <p:nvPicPr>
          <p:cNvPr id="447" name="Google Shape;447;p61"/>
          <p:cNvPicPr preferRelativeResize="0"/>
          <p:nvPr/>
        </p:nvPicPr>
        <p:blipFill>
          <a:blip r:embed="rId3">
            <a:alphaModFix/>
          </a:blip>
          <a:stretch>
            <a:fillRect/>
          </a:stretch>
        </p:blipFill>
        <p:spPr>
          <a:xfrm>
            <a:off x="1551125" y="2571750"/>
            <a:ext cx="5943600" cy="1562100"/>
          </a:xfrm>
          <a:prstGeom prst="rect">
            <a:avLst/>
          </a:prstGeom>
          <a:noFill/>
          <a:ln>
            <a:noFill/>
          </a:ln>
        </p:spPr>
      </p:pic>
      <p:pic>
        <p:nvPicPr>
          <p:cNvPr id="448" name="Google Shape;448;p61" title="Record (online-voice-recorder.com) (14).mp3">
            <a:hlinkClick r:id="rId4"/>
          </p:cNvPr>
          <p:cNvPicPr preferRelativeResize="0"/>
          <p:nvPr/>
        </p:nvPicPr>
        <p:blipFill>
          <a:blip r:embed="rId5">
            <a:alphaModFix/>
          </a:blip>
          <a:stretch>
            <a:fillRect/>
          </a:stretch>
        </p:blipFill>
        <p:spPr>
          <a:xfrm>
            <a:off x="8508925" y="384500"/>
            <a:ext cx="269675" cy="26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To-Do-Lists</a:t>
            </a:r>
            <a:endParaRPr/>
          </a:p>
        </p:txBody>
      </p:sp>
      <p:sp>
        <p:nvSpPr>
          <p:cNvPr id="93" name="Google Shape;93;p17"/>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Lists from each contributing member:</a:t>
            </a:r>
            <a:endParaRPr/>
          </a:p>
        </p:txBody>
      </p:sp>
      <p:pic>
        <p:nvPicPr>
          <p:cNvPr id="94" name="Google Shape;94;p17"/>
          <p:cNvPicPr preferRelativeResize="0"/>
          <p:nvPr/>
        </p:nvPicPr>
        <p:blipFill>
          <a:blip r:embed="rId3">
            <a:alphaModFix/>
          </a:blip>
          <a:stretch>
            <a:fillRect/>
          </a:stretch>
        </p:blipFill>
        <p:spPr>
          <a:xfrm>
            <a:off x="5005475" y="1575925"/>
            <a:ext cx="3794324" cy="1991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8</a:t>
            </a:r>
            <a:endParaRPr/>
          </a:p>
        </p:txBody>
      </p:sp>
      <p:pic>
        <p:nvPicPr>
          <p:cNvPr id="454" name="Google Shape;454;p62"/>
          <p:cNvPicPr preferRelativeResize="0"/>
          <p:nvPr/>
        </p:nvPicPr>
        <p:blipFill>
          <a:blip r:embed="rId3">
            <a:alphaModFix/>
          </a:blip>
          <a:stretch>
            <a:fillRect/>
          </a:stretch>
        </p:blipFill>
        <p:spPr>
          <a:xfrm>
            <a:off x="959075" y="1189450"/>
            <a:ext cx="5867948" cy="3686275"/>
          </a:xfrm>
          <a:prstGeom prst="rect">
            <a:avLst/>
          </a:prstGeom>
          <a:noFill/>
          <a:ln>
            <a:noFill/>
          </a:ln>
        </p:spPr>
      </p:pic>
      <p:pic>
        <p:nvPicPr>
          <p:cNvPr id="455" name="Google Shape;455;p62"/>
          <p:cNvPicPr preferRelativeResize="0"/>
          <p:nvPr/>
        </p:nvPicPr>
        <p:blipFill>
          <a:blip r:embed="rId4">
            <a:alphaModFix/>
          </a:blip>
          <a:stretch>
            <a:fillRect/>
          </a:stretch>
        </p:blipFill>
        <p:spPr>
          <a:xfrm>
            <a:off x="5018248" y="1328200"/>
            <a:ext cx="2833652" cy="3334724"/>
          </a:xfrm>
          <a:prstGeom prst="rect">
            <a:avLst/>
          </a:prstGeom>
          <a:noFill/>
          <a:ln>
            <a:noFill/>
          </a:ln>
        </p:spPr>
      </p:pic>
      <p:pic>
        <p:nvPicPr>
          <p:cNvPr id="456" name="Google Shape;456;p62" title="Record (online-voice-recorder.com) (15).mp3">
            <a:hlinkClick r:id="rId5"/>
          </p:cNvPr>
          <p:cNvPicPr preferRelativeResize="0"/>
          <p:nvPr/>
        </p:nvPicPr>
        <p:blipFill>
          <a:blip r:embed="rId6">
            <a:alphaModFix/>
          </a:blip>
          <a:stretch>
            <a:fillRect/>
          </a:stretch>
        </p:blipFill>
        <p:spPr>
          <a:xfrm>
            <a:off x="8286025" y="327675"/>
            <a:ext cx="457200" cy="45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9</a:t>
            </a:r>
            <a:endParaRPr/>
          </a:p>
        </p:txBody>
      </p:sp>
      <p:sp>
        <p:nvSpPr>
          <p:cNvPr id="462" name="Google Shape;462;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Create Function where you input first and last name and it returns the title. birth date, address, postal code, country, phone number, orderid and discount percentage. Sorted by OrderID</a:t>
            </a:r>
            <a:endParaRPr/>
          </a:p>
        </p:txBody>
      </p:sp>
      <p:pic>
        <p:nvPicPr>
          <p:cNvPr id="463" name="Google Shape;463;p63"/>
          <p:cNvPicPr preferRelativeResize="0"/>
          <p:nvPr/>
        </p:nvPicPr>
        <p:blipFill>
          <a:blip r:embed="rId3">
            <a:alphaModFix/>
          </a:blip>
          <a:stretch>
            <a:fillRect/>
          </a:stretch>
        </p:blipFill>
        <p:spPr>
          <a:xfrm>
            <a:off x="1600200" y="2683450"/>
            <a:ext cx="5943600" cy="1628775"/>
          </a:xfrm>
          <a:prstGeom prst="rect">
            <a:avLst/>
          </a:prstGeom>
          <a:noFill/>
          <a:ln>
            <a:noFill/>
          </a:ln>
        </p:spPr>
      </p:pic>
      <p:pic>
        <p:nvPicPr>
          <p:cNvPr id="464" name="Google Shape;464;p63" title="Record (online-voice-recorder.com) (16).mp3">
            <a:hlinkClick r:id="rId4"/>
          </p:cNvPr>
          <p:cNvPicPr preferRelativeResize="0"/>
          <p:nvPr/>
        </p:nvPicPr>
        <p:blipFill>
          <a:blip r:embed="rId5">
            <a:alphaModFix/>
          </a:blip>
          <a:stretch>
            <a:fillRect/>
          </a:stretch>
        </p:blipFill>
        <p:spPr>
          <a:xfrm>
            <a:off x="8490850" y="445025"/>
            <a:ext cx="341450" cy="341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9</a:t>
            </a:r>
            <a:endParaRPr/>
          </a:p>
        </p:txBody>
      </p:sp>
      <p:pic>
        <p:nvPicPr>
          <p:cNvPr id="470" name="Google Shape;470;p64"/>
          <p:cNvPicPr preferRelativeResize="0"/>
          <p:nvPr/>
        </p:nvPicPr>
        <p:blipFill>
          <a:blip r:embed="rId3">
            <a:alphaModFix/>
          </a:blip>
          <a:stretch>
            <a:fillRect/>
          </a:stretch>
        </p:blipFill>
        <p:spPr>
          <a:xfrm>
            <a:off x="204175" y="1267800"/>
            <a:ext cx="4500300" cy="2802575"/>
          </a:xfrm>
          <a:prstGeom prst="rect">
            <a:avLst/>
          </a:prstGeom>
          <a:noFill/>
          <a:ln>
            <a:noFill/>
          </a:ln>
        </p:spPr>
      </p:pic>
      <p:pic>
        <p:nvPicPr>
          <p:cNvPr id="471" name="Google Shape;471;p64"/>
          <p:cNvPicPr preferRelativeResize="0"/>
          <p:nvPr/>
        </p:nvPicPr>
        <p:blipFill>
          <a:blip r:embed="rId4">
            <a:alphaModFix/>
          </a:blip>
          <a:stretch>
            <a:fillRect/>
          </a:stretch>
        </p:blipFill>
        <p:spPr>
          <a:xfrm>
            <a:off x="3766376" y="2605050"/>
            <a:ext cx="5177751" cy="2190600"/>
          </a:xfrm>
          <a:prstGeom prst="rect">
            <a:avLst/>
          </a:prstGeom>
          <a:noFill/>
          <a:ln>
            <a:noFill/>
          </a:ln>
        </p:spPr>
      </p:pic>
      <p:pic>
        <p:nvPicPr>
          <p:cNvPr id="472" name="Google Shape;472;p64" title="Record (online-voice-recorder.com) (17).mp3">
            <a:hlinkClick r:id="rId5"/>
          </p:cNvPr>
          <p:cNvPicPr preferRelativeResize="0"/>
          <p:nvPr/>
        </p:nvPicPr>
        <p:blipFill>
          <a:blip r:embed="rId6">
            <a:alphaModFix/>
          </a:blip>
          <a:stretch>
            <a:fillRect/>
          </a:stretch>
        </p:blipFill>
        <p:spPr>
          <a:xfrm>
            <a:off x="8304775" y="445025"/>
            <a:ext cx="457200" cy="457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1</a:t>
            </a:r>
            <a:endParaRPr/>
          </a:p>
        </p:txBody>
      </p:sp>
      <p:sp>
        <p:nvSpPr>
          <p:cNvPr id="478" name="Google Shape;478;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This query’s goal is to find out the cities that Employee 6 has packed to. This resulted in 40 different cities being delivered packages packed by Employee 6.</a:t>
            </a:r>
            <a:endParaRPr/>
          </a:p>
        </p:txBody>
      </p:sp>
      <p:pic>
        <p:nvPicPr>
          <p:cNvPr id="479" name="Google Shape;479;p65"/>
          <p:cNvPicPr preferRelativeResize="0"/>
          <p:nvPr/>
        </p:nvPicPr>
        <p:blipFill>
          <a:blip r:embed="rId3">
            <a:alphaModFix/>
          </a:blip>
          <a:stretch>
            <a:fillRect/>
          </a:stretch>
        </p:blipFill>
        <p:spPr>
          <a:xfrm>
            <a:off x="1600200" y="2689875"/>
            <a:ext cx="5943600" cy="1676400"/>
          </a:xfrm>
          <a:prstGeom prst="rect">
            <a:avLst/>
          </a:prstGeom>
          <a:noFill/>
          <a:ln>
            <a:noFill/>
          </a:ln>
        </p:spPr>
      </p:pic>
      <p:pic>
        <p:nvPicPr>
          <p:cNvPr id="480" name="Google Shape;480;p65" title="Slide 52.mp3">
            <a:hlinkClick r:id="rId4"/>
          </p:cNvPr>
          <p:cNvPicPr preferRelativeResize="0"/>
          <p:nvPr/>
        </p:nvPicPr>
        <p:blipFill>
          <a:blip r:embed="rId5">
            <a:alphaModFix/>
          </a:blip>
          <a:stretch>
            <a:fillRect/>
          </a:stretch>
        </p:blipFill>
        <p:spPr>
          <a:xfrm>
            <a:off x="8287425" y="345400"/>
            <a:ext cx="544875" cy="544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a:t>
            </a:r>
            <a:endParaRPr/>
          </a:p>
        </p:txBody>
      </p:sp>
      <p:pic>
        <p:nvPicPr>
          <p:cNvPr id="486" name="Google Shape;486;p66"/>
          <p:cNvPicPr preferRelativeResize="0"/>
          <p:nvPr/>
        </p:nvPicPr>
        <p:blipFill>
          <a:blip r:embed="rId3">
            <a:alphaModFix/>
          </a:blip>
          <a:stretch>
            <a:fillRect/>
          </a:stretch>
        </p:blipFill>
        <p:spPr>
          <a:xfrm>
            <a:off x="4069098" y="166425"/>
            <a:ext cx="4454550" cy="2991125"/>
          </a:xfrm>
          <a:prstGeom prst="rect">
            <a:avLst/>
          </a:prstGeom>
          <a:noFill/>
          <a:ln>
            <a:noFill/>
          </a:ln>
        </p:spPr>
      </p:pic>
      <p:pic>
        <p:nvPicPr>
          <p:cNvPr id="487" name="Google Shape;487;p66"/>
          <p:cNvPicPr preferRelativeResize="0"/>
          <p:nvPr/>
        </p:nvPicPr>
        <p:blipFill>
          <a:blip r:embed="rId4">
            <a:alphaModFix/>
          </a:blip>
          <a:stretch>
            <a:fillRect/>
          </a:stretch>
        </p:blipFill>
        <p:spPr>
          <a:xfrm>
            <a:off x="1600225" y="3262825"/>
            <a:ext cx="5943549" cy="1666900"/>
          </a:xfrm>
          <a:prstGeom prst="rect">
            <a:avLst/>
          </a:prstGeom>
          <a:noFill/>
          <a:ln>
            <a:noFill/>
          </a:ln>
        </p:spPr>
      </p:pic>
      <p:pic>
        <p:nvPicPr>
          <p:cNvPr id="488" name="Google Shape;488;p66" title="Slide 53.mp3">
            <a:hlinkClick r:id="rId5"/>
          </p:cNvPr>
          <p:cNvPicPr preferRelativeResize="0"/>
          <p:nvPr/>
        </p:nvPicPr>
        <p:blipFill>
          <a:blip r:embed="rId6">
            <a:alphaModFix/>
          </a:blip>
          <a:stretch>
            <a:fillRect/>
          </a:stretch>
        </p:blipFill>
        <p:spPr>
          <a:xfrm>
            <a:off x="8375100" y="166425"/>
            <a:ext cx="45720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2</a:t>
            </a:r>
            <a:endParaRPr/>
          </a:p>
        </p:txBody>
      </p:sp>
      <p:sp>
        <p:nvSpPr>
          <p:cNvPr id="494" name="Google Shape;494;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the total order amount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and amount spent from January 1 2012 to January 1 2013</a:t>
            </a:r>
            <a:endParaRPr/>
          </a:p>
        </p:txBody>
      </p:sp>
      <p:pic>
        <p:nvPicPr>
          <p:cNvPr id="495" name="Google Shape;495;p67"/>
          <p:cNvPicPr preferRelativeResize="0"/>
          <p:nvPr/>
        </p:nvPicPr>
        <p:blipFill>
          <a:blip r:embed="rId3">
            <a:alphaModFix/>
          </a:blip>
          <a:stretch>
            <a:fillRect/>
          </a:stretch>
        </p:blipFill>
        <p:spPr>
          <a:xfrm>
            <a:off x="5387625" y="948025"/>
            <a:ext cx="3117925" cy="3939300"/>
          </a:xfrm>
          <a:prstGeom prst="rect">
            <a:avLst/>
          </a:prstGeom>
          <a:noFill/>
          <a:ln>
            <a:noFill/>
          </a:ln>
        </p:spPr>
      </p:pic>
      <p:pic>
        <p:nvPicPr>
          <p:cNvPr id="496" name="Google Shape;496;p67" title="Slide 54.mp3">
            <a:hlinkClick r:id="rId4"/>
          </p:cNvPr>
          <p:cNvPicPr preferRelativeResize="0"/>
          <p:nvPr/>
        </p:nvPicPr>
        <p:blipFill>
          <a:blip r:embed="rId5">
            <a:alphaModFix/>
          </a:blip>
          <a:stretch>
            <a:fillRect/>
          </a:stretch>
        </p:blipFill>
        <p:spPr>
          <a:xfrm>
            <a:off x="8320875" y="445025"/>
            <a:ext cx="269675" cy="269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2</a:t>
            </a:r>
            <a:endParaRPr/>
          </a:p>
        </p:txBody>
      </p:sp>
      <p:pic>
        <p:nvPicPr>
          <p:cNvPr id="502" name="Google Shape;502;p68"/>
          <p:cNvPicPr preferRelativeResize="0"/>
          <p:nvPr/>
        </p:nvPicPr>
        <p:blipFill>
          <a:blip r:embed="rId3">
            <a:alphaModFix/>
          </a:blip>
          <a:stretch>
            <a:fillRect/>
          </a:stretch>
        </p:blipFill>
        <p:spPr>
          <a:xfrm>
            <a:off x="2443425" y="1058525"/>
            <a:ext cx="4257150" cy="2421925"/>
          </a:xfrm>
          <a:prstGeom prst="rect">
            <a:avLst/>
          </a:prstGeom>
          <a:noFill/>
          <a:ln>
            <a:noFill/>
          </a:ln>
        </p:spPr>
      </p:pic>
      <p:pic>
        <p:nvPicPr>
          <p:cNvPr id="503" name="Google Shape;503;p68"/>
          <p:cNvPicPr preferRelativeResize="0"/>
          <p:nvPr/>
        </p:nvPicPr>
        <p:blipFill>
          <a:blip r:embed="rId4">
            <a:alphaModFix/>
          </a:blip>
          <a:stretch>
            <a:fillRect/>
          </a:stretch>
        </p:blipFill>
        <p:spPr>
          <a:xfrm>
            <a:off x="2273025" y="3145425"/>
            <a:ext cx="4496099" cy="1815725"/>
          </a:xfrm>
          <a:prstGeom prst="rect">
            <a:avLst/>
          </a:prstGeom>
          <a:noFill/>
          <a:ln>
            <a:noFill/>
          </a:ln>
        </p:spPr>
      </p:pic>
      <p:pic>
        <p:nvPicPr>
          <p:cNvPr id="504" name="Google Shape;504;p68" title="Slide 55.mp3">
            <a:hlinkClick r:id="rId5"/>
          </p:cNvPr>
          <p:cNvPicPr preferRelativeResize="0"/>
          <p:nvPr/>
        </p:nvPicPr>
        <p:blipFill>
          <a:blip r:embed="rId6">
            <a:alphaModFix/>
          </a:blip>
          <a:stretch>
            <a:fillRect/>
          </a:stretch>
        </p:blipFill>
        <p:spPr>
          <a:xfrm>
            <a:off x="8177374" y="445025"/>
            <a:ext cx="457200" cy="457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3</a:t>
            </a:r>
            <a:endParaRPr/>
          </a:p>
        </p:txBody>
      </p:sp>
      <p:sp>
        <p:nvSpPr>
          <p:cNvPr id="510" name="Google Shape;510;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who ordered the shark slippers, get the customer and their phone number. Only get customers who aren't businesses.</a:t>
            </a:r>
            <a:endParaRPr/>
          </a:p>
        </p:txBody>
      </p:sp>
      <p:pic>
        <p:nvPicPr>
          <p:cNvPr id="511" name="Google Shape;511;p69"/>
          <p:cNvPicPr preferRelativeResize="0"/>
          <p:nvPr/>
        </p:nvPicPr>
        <p:blipFill>
          <a:blip r:embed="rId3">
            <a:alphaModFix/>
          </a:blip>
          <a:stretch>
            <a:fillRect/>
          </a:stretch>
        </p:blipFill>
        <p:spPr>
          <a:xfrm>
            <a:off x="2538400" y="2487475"/>
            <a:ext cx="4067175" cy="2409825"/>
          </a:xfrm>
          <a:prstGeom prst="rect">
            <a:avLst/>
          </a:prstGeom>
          <a:noFill/>
          <a:ln>
            <a:noFill/>
          </a:ln>
        </p:spPr>
      </p:pic>
      <p:pic>
        <p:nvPicPr>
          <p:cNvPr id="512" name="Google Shape;512;p69" title="Slide 56.mp3">
            <a:hlinkClick r:id="rId4"/>
          </p:cNvPr>
          <p:cNvPicPr preferRelativeResize="0"/>
          <p:nvPr/>
        </p:nvPicPr>
        <p:blipFill>
          <a:blip r:embed="rId5">
            <a:alphaModFix/>
          </a:blip>
          <a:stretch>
            <a:fillRect/>
          </a:stretch>
        </p:blipFill>
        <p:spPr>
          <a:xfrm>
            <a:off x="8562625" y="445025"/>
            <a:ext cx="269675" cy="269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3</a:t>
            </a:r>
            <a:endParaRPr/>
          </a:p>
        </p:txBody>
      </p:sp>
      <p:pic>
        <p:nvPicPr>
          <p:cNvPr id="518" name="Google Shape;518;p70"/>
          <p:cNvPicPr preferRelativeResize="0"/>
          <p:nvPr/>
        </p:nvPicPr>
        <p:blipFill>
          <a:blip r:embed="rId3">
            <a:alphaModFix/>
          </a:blip>
          <a:stretch>
            <a:fillRect/>
          </a:stretch>
        </p:blipFill>
        <p:spPr>
          <a:xfrm>
            <a:off x="3967275" y="213375"/>
            <a:ext cx="2649000" cy="2920699"/>
          </a:xfrm>
          <a:prstGeom prst="rect">
            <a:avLst/>
          </a:prstGeom>
          <a:noFill/>
          <a:ln>
            <a:noFill/>
          </a:ln>
        </p:spPr>
      </p:pic>
      <p:pic>
        <p:nvPicPr>
          <p:cNvPr id="519" name="Google Shape;519;p70"/>
          <p:cNvPicPr preferRelativeResize="0"/>
          <p:nvPr/>
        </p:nvPicPr>
        <p:blipFill>
          <a:blip r:embed="rId4">
            <a:alphaModFix/>
          </a:blip>
          <a:stretch>
            <a:fillRect/>
          </a:stretch>
        </p:blipFill>
        <p:spPr>
          <a:xfrm>
            <a:off x="1396450" y="3361100"/>
            <a:ext cx="5564250" cy="1614000"/>
          </a:xfrm>
          <a:prstGeom prst="rect">
            <a:avLst/>
          </a:prstGeom>
          <a:noFill/>
          <a:ln>
            <a:noFill/>
          </a:ln>
        </p:spPr>
      </p:pic>
      <p:pic>
        <p:nvPicPr>
          <p:cNvPr id="520" name="Google Shape;520;p70" title="Slide 57.mp3">
            <a:hlinkClick r:id="rId5"/>
          </p:cNvPr>
          <p:cNvPicPr preferRelativeResize="0"/>
          <p:nvPr/>
        </p:nvPicPr>
        <p:blipFill>
          <a:blip r:embed="rId6">
            <a:alphaModFix/>
          </a:blip>
          <a:stretch>
            <a:fillRect/>
          </a:stretch>
        </p:blipFill>
        <p:spPr>
          <a:xfrm>
            <a:off x="8232225" y="445025"/>
            <a:ext cx="457200" cy="457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4</a:t>
            </a:r>
            <a:endParaRPr/>
          </a:p>
        </p:txBody>
      </p:sp>
      <p:sp>
        <p:nvSpPr>
          <p:cNvPr id="526" name="Google Shape;526;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the BusinessEntityID of people living in Ballard</a:t>
            </a:r>
            <a:endParaRPr/>
          </a:p>
        </p:txBody>
      </p:sp>
      <p:pic>
        <p:nvPicPr>
          <p:cNvPr id="527" name="Google Shape;527;p71"/>
          <p:cNvPicPr preferRelativeResize="0"/>
          <p:nvPr/>
        </p:nvPicPr>
        <p:blipFill>
          <a:blip r:embed="rId3">
            <a:alphaModFix/>
          </a:blip>
          <a:stretch>
            <a:fillRect/>
          </a:stretch>
        </p:blipFill>
        <p:spPr>
          <a:xfrm>
            <a:off x="1153325" y="3128863"/>
            <a:ext cx="6837351" cy="1314875"/>
          </a:xfrm>
          <a:prstGeom prst="rect">
            <a:avLst/>
          </a:prstGeom>
          <a:noFill/>
          <a:ln>
            <a:noFill/>
          </a:ln>
        </p:spPr>
      </p:pic>
      <p:pic>
        <p:nvPicPr>
          <p:cNvPr id="528" name="Google Shape;528;p71" title="Slide 58.mp3">
            <a:hlinkClick r:id="rId4"/>
          </p:cNvPr>
          <p:cNvPicPr preferRelativeResize="0"/>
          <p:nvPr/>
        </p:nvPicPr>
        <p:blipFill>
          <a:blip r:embed="rId5">
            <a:alphaModFix/>
          </a:blip>
          <a:stretch>
            <a:fillRect/>
          </a:stretch>
        </p:blipFill>
        <p:spPr>
          <a:xfrm>
            <a:off x="8332650" y="445025"/>
            <a:ext cx="269675" cy="26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Min Joo</a:t>
            </a:r>
            <a:r>
              <a:rPr lang="en"/>
              <a:t> to do</a:t>
            </a:r>
            <a:endParaRPr/>
          </a:p>
        </p:txBody>
      </p:sp>
      <p:pic>
        <p:nvPicPr>
          <p:cNvPr id="100" name="Google Shape;100;p18"/>
          <p:cNvPicPr preferRelativeResize="0"/>
          <p:nvPr/>
        </p:nvPicPr>
        <p:blipFill>
          <a:blip r:embed="rId3">
            <a:alphaModFix/>
          </a:blip>
          <a:stretch>
            <a:fillRect/>
          </a:stretch>
        </p:blipFill>
        <p:spPr>
          <a:xfrm>
            <a:off x="1605963" y="211625"/>
            <a:ext cx="5932065" cy="3925924"/>
          </a:xfrm>
          <a:prstGeom prst="rect">
            <a:avLst/>
          </a:prstGeom>
          <a:noFill/>
          <a:ln>
            <a:noFill/>
          </a:ln>
        </p:spPr>
      </p:pic>
      <p:pic>
        <p:nvPicPr>
          <p:cNvPr id="101" name="Google Shape;101;p18" title="todoMJ.mp3">
            <a:hlinkClick r:id="rId4"/>
          </p:cNvPr>
          <p:cNvPicPr preferRelativeResize="0"/>
          <p:nvPr/>
        </p:nvPicPr>
        <p:blipFill>
          <a:blip r:embed="rId5">
            <a:alphaModFix/>
          </a:blip>
          <a:stretch>
            <a:fillRect/>
          </a:stretch>
        </p:blipFill>
        <p:spPr>
          <a:xfrm>
            <a:off x="8524828" y="127450"/>
            <a:ext cx="457200" cy="457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4</a:t>
            </a:r>
            <a:endParaRPr/>
          </a:p>
        </p:txBody>
      </p:sp>
      <p:pic>
        <p:nvPicPr>
          <p:cNvPr id="534" name="Google Shape;534;p72"/>
          <p:cNvPicPr preferRelativeResize="0"/>
          <p:nvPr/>
        </p:nvPicPr>
        <p:blipFill>
          <a:blip r:embed="rId3">
            <a:alphaModFix/>
          </a:blip>
          <a:stretch>
            <a:fillRect/>
          </a:stretch>
        </p:blipFill>
        <p:spPr>
          <a:xfrm>
            <a:off x="2215550" y="1152425"/>
            <a:ext cx="4712900" cy="2016575"/>
          </a:xfrm>
          <a:prstGeom prst="rect">
            <a:avLst/>
          </a:prstGeom>
          <a:noFill/>
          <a:ln>
            <a:noFill/>
          </a:ln>
        </p:spPr>
      </p:pic>
      <p:pic>
        <p:nvPicPr>
          <p:cNvPr id="535" name="Google Shape;535;p72"/>
          <p:cNvPicPr preferRelativeResize="0"/>
          <p:nvPr/>
        </p:nvPicPr>
        <p:blipFill>
          <a:blip r:embed="rId4">
            <a:alphaModFix/>
          </a:blip>
          <a:stretch>
            <a:fillRect/>
          </a:stretch>
        </p:blipFill>
        <p:spPr>
          <a:xfrm>
            <a:off x="1980225" y="3169000"/>
            <a:ext cx="5183546" cy="1669700"/>
          </a:xfrm>
          <a:prstGeom prst="rect">
            <a:avLst/>
          </a:prstGeom>
          <a:noFill/>
          <a:ln>
            <a:noFill/>
          </a:ln>
        </p:spPr>
      </p:pic>
      <p:pic>
        <p:nvPicPr>
          <p:cNvPr id="536" name="Google Shape;536;p72" title="Slide 59.mp3">
            <a:hlinkClick r:id="rId5"/>
          </p:cNvPr>
          <p:cNvPicPr preferRelativeResize="0"/>
          <p:nvPr/>
        </p:nvPicPr>
        <p:blipFill>
          <a:blip r:embed="rId6">
            <a:alphaModFix/>
          </a:blip>
          <a:stretch>
            <a:fillRect/>
          </a:stretch>
        </p:blipFill>
        <p:spPr>
          <a:xfrm>
            <a:off x="8113850" y="445025"/>
            <a:ext cx="457200" cy="457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5</a:t>
            </a:r>
            <a:endParaRPr/>
          </a:p>
        </p:txBody>
      </p:sp>
      <p:sp>
        <p:nvSpPr>
          <p:cNvPr id="542" name="Google Shape;542;p7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Full Name of customers whose credit cards expire after February 2007</a:t>
            </a:r>
            <a:endParaRPr/>
          </a:p>
        </p:txBody>
      </p:sp>
      <p:pic>
        <p:nvPicPr>
          <p:cNvPr id="543" name="Google Shape;543;p73"/>
          <p:cNvPicPr preferRelativeResize="0"/>
          <p:nvPr/>
        </p:nvPicPr>
        <p:blipFill>
          <a:blip r:embed="rId3">
            <a:alphaModFix/>
          </a:blip>
          <a:stretch>
            <a:fillRect/>
          </a:stretch>
        </p:blipFill>
        <p:spPr>
          <a:xfrm>
            <a:off x="1187300" y="2395202"/>
            <a:ext cx="6769375" cy="1724875"/>
          </a:xfrm>
          <a:prstGeom prst="rect">
            <a:avLst/>
          </a:prstGeom>
          <a:noFill/>
          <a:ln>
            <a:noFill/>
          </a:ln>
        </p:spPr>
      </p:pic>
      <p:pic>
        <p:nvPicPr>
          <p:cNvPr id="544" name="Google Shape;544;p73" title="Slide 60.mp3">
            <a:hlinkClick r:id="rId4"/>
          </p:cNvPr>
          <p:cNvPicPr preferRelativeResize="0"/>
          <p:nvPr/>
        </p:nvPicPr>
        <p:blipFill>
          <a:blip r:embed="rId5">
            <a:alphaModFix/>
          </a:blip>
          <a:stretch>
            <a:fillRect/>
          </a:stretch>
        </p:blipFill>
        <p:spPr>
          <a:xfrm>
            <a:off x="8421425" y="445025"/>
            <a:ext cx="269675" cy="269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5</a:t>
            </a:r>
            <a:endParaRPr/>
          </a:p>
        </p:txBody>
      </p:sp>
      <p:pic>
        <p:nvPicPr>
          <p:cNvPr id="550" name="Google Shape;550;p74"/>
          <p:cNvPicPr preferRelativeResize="0"/>
          <p:nvPr/>
        </p:nvPicPr>
        <p:blipFill>
          <a:blip r:embed="rId3">
            <a:alphaModFix/>
          </a:blip>
          <a:stretch>
            <a:fillRect/>
          </a:stretch>
        </p:blipFill>
        <p:spPr>
          <a:xfrm>
            <a:off x="2619025" y="1152425"/>
            <a:ext cx="3905950" cy="2284725"/>
          </a:xfrm>
          <a:prstGeom prst="rect">
            <a:avLst/>
          </a:prstGeom>
          <a:noFill/>
          <a:ln>
            <a:noFill/>
          </a:ln>
        </p:spPr>
      </p:pic>
      <p:pic>
        <p:nvPicPr>
          <p:cNvPr id="551" name="Google Shape;551;p74"/>
          <p:cNvPicPr preferRelativeResize="0"/>
          <p:nvPr/>
        </p:nvPicPr>
        <p:blipFill>
          <a:blip r:embed="rId4">
            <a:alphaModFix/>
          </a:blip>
          <a:stretch>
            <a:fillRect/>
          </a:stretch>
        </p:blipFill>
        <p:spPr>
          <a:xfrm>
            <a:off x="2619025" y="3437150"/>
            <a:ext cx="3697900" cy="1475600"/>
          </a:xfrm>
          <a:prstGeom prst="rect">
            <a:avLst/>
          </a:prstGeom>
          <a:noFill/>
          <a:ln>
            <a:noFill/>
          </a:ln>
        </p:spPr>
      </p:pic>
      <p:pic>
        <p:nvPicPr>
          <p:cNvPr id="552" name="Google Shape;552;p74" title="Slide 61.mp3">
            <a:hlinkClick r:id="rId5"/>
          </p:cNvPr>
          <p:cNvPicPr preferRelativeResize="0"/>
          <p:nvPr/>
        </p:nvPicPr>
        <p:blipFill>
          <a:blip r:embed="rId6">
            <a:alphaModFix/>
          </a:blip>
          <a:stretch>
            <a:fillRect/>
          </a:stretch>
        </p:blipFill>
        <p:spPr>
          <a:xfrm>
            <a:off x="8174600" y="388925"/>
            <a:ext cx="457200" cy="457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6</a:t>
            </a:r>
            <a:endParaRPr/>
          </a:p>
        </p:txBody>
      </p:sp>
      <p:sp>
        <p:nvSpPr>
          <p:cNvPr id="558" name="Google Shape;558;p7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which customers ordered a Front Derailleur for their bikes</a:t>
            </a:r>
            <a:endParaRPr/>
          </a:p>
        </p:txBody>
      </p:sp>
      <p:pic>
        <p:nvPicPr>
          <p:cNvPr id="559" name="Google Shape;559;p75"/>
          <p:cNvPicPr preferRelativeResize="0"/>
          <p:nvPr/>
        </p:nvPicPr>
        <p:blipFill>
          <a:blip r:embed="rId3">
            <a:alphaModFix/>
          </a:blip>
          <a:stretch>
            <a:fillRect/>
          </a:stretch>
        </p:blipFill>
        <p:spPr>
          <a:xfrm>
            <a:off x="1600200" y="2571750"/>
            <a:ext cx="5943600" cy="2171700"/>
          </a:xfrm>
          <a:prstGeom prst="rect">
            <a:avLst/>
          </a:prstGeom>
          <a:noFill/>
          <a:ln>
            <a:noFill/>
          </a:ln>
        </p:spPr>
      </p:pic>
      <p:pic>
        <p:nvPicPr>
          <p:cNvPr id="560" name="Google Shape;560;p75" title="Slide 62.mp3">
            <a:hlinkClick r:id="rId4"/>
          </p:cNvPr>
          <p:cNvPicPr preferRelativeResize="0"/>
          <p:nvPr/>
        </p:nvPicPr>
        <p:blipFill>
          <a:blip r:embed="rId5">
            <a:alphaModFix/>
          </a:blip>
          <a:stretch>
            <a:fillRect/>
          </a:stretch>
        </p:blipFill>
        <p:spPr>
          <a:xfrm>
            <a:off x="8562625" y="445025"/>
            <a:ext cx="269675" cy="269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6</a:t>
            </a:r>
            <a:endParaRPr/>
          </a:p>
        </p:txBody>
      </p:sp>
      <p:pic>
        <p:nvPicPr>
          <p:cNvPr id="566" name="Google Shape;566;p76"/>
          <p:cNvPicPr preferRelativeResize="0"/>
          <p:nvPr/>
        </p:nvPicPr>
        <p:blipFill>
          <a:blip r:embed="rId3">
            <a:alphaModFix/>
          </a:blip>
          <a:stretch>
            <a:fillRect/>
          </a:stretch>
        </p:blipFill>
        <p:spPr>
          <a:xfrm>
            <a:off x="2897800" y="978425"/>
            <a:ext cx="3640326" cy="2316050"/>
          </a:xfrm>
          <a:prstGeom prst="rect">
            <a:avLst/>
          </a:prstGeom>
          <a:noFill/>
          <a:ln>
            <a:noFill/>
          </a:ln>
        </p:spPr>
      </p:pic>
      <p:pic>
        <p:nvPicPr>
          <p:cNvPr id="567" name="Google Shape;567;p76"/>
          <p:cNvPicPr preferRelativeResize="0"/>
          <p:nvPr/>
        </p:nvPicPr>
        <p:blipFill>
          <a:blip r:embed="rId4">
            <a:alphaModFix/>
          </a:blip>
          <a:stretch>
            <a:fillRect/>
          </a:stretch>
        </p:blipFill>
        <p:spPr>
          <a:xfrm>
            <a:off x="1971425" y="3294467"/>
            <a:ext cx="5012750" cy="1662883"/>
          </a:xfrm>
          <a:prstGeom prst="rect">
            <a:avLst/>
          </a:prstGeom>
          <a:noFill/>
          <a:ln>
            <a:noFill/>
          </a:ln>
        </p:spPr>
      </p:pic>
      <p:pic>
        <p:nvPicPr>
          <p:cNvPr id="568" name="Google Shape;568;p76" title="Slide 63.mp3">
            <a:hlinkClick r:id="rId5"/>
          </p:cNvPr>
          <p:cNvPicPr preferRelativeResize="0"/>
          <p:nvPr/>
        </p:nvPicPr>
        <p:blipFill>
          <a:blip r:embed="rId6">
            <a:alphaModFix/>
          </a:blip>
          <a:stretch>
            <a:fillRect/>
          </a:stretch>
        </p:blipFill>
        <p:spPr>
          <a:xfrm>
            <a:off x="8502725" y="521225"/>
            <a:ext cx="457200" cy="457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7</a:t>
            </a:r>
            <a:endParaRPr/>
          </a:p>
        </p:txBody>
      </p:sp>
      <p:sp>
        <p:nvSpPr>
          <p:cNvPr id="574" name="Google Shape;574;p7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the name of the products with the most quantity</a:t>
            </a:r>
            <a:endParaRPr/>
          </a:p>
          <a:p>
            <a:pPr indent="0" lvl="0" marL="0" rtl="0" algn="l">
              <a:spcBef>
                <a:spcPts val="0"/>
              </a:spcBef>
              <a:spcAft>
                <a:spcPts val="1200"/>
              </a:spcAft>
              <a:buNone/>
            </a:pPr>
            <a:r>
              <a:t/>
            </a:r>
            <a:endParaRPr/>
          </a:p>
        </p:txBody>
      </p:sp>
      <p:pic>
        <p:nvPicPr>
          <p:cNvPr id="575" name="Google Shape;575;p77"/>
          <p:cNvPicPr preferRelativeResize="0"/>
          <p:nvPr/>
        </p:nvPicPr>
        <p:blipFill>
          <a:blip r:embed="rId3">
            <a:alphaModFix/>
          </a:blip>
          <a:stretch>
            <a:fillRect/>
          </a:stretch>
        </p:blipFill>
        <p:spPr>
          <a:xfrm>
            <a:off x="1213425" y="3250013"/>
            <a:ext cx="6717149" cy="1119525"/>
          </a:xfrm>
          <a:prstGeom prst="rect">
            <a:avLst/>
          </a:prstGeom>
          <a:noFill/>
          <a:ln>
            <a:noFill/>
          </a:ln>
        </p:spPr>
      </p:pic>
      <p:pic>
        <p:nvPicPr>
          <p:cNvPr id="576" name="Google Shape;576;p77" title="Slide 64.mp3">
            <a:hlinkClick r:id="rId4"/>
          </p:cNvPr>
          <p:cNvPicPr preferRelativeResize="0"/>
          <p:nvPr/>
        </p:nvPicPr>
        <p:blipFill>
          <a:blip r:embed="rId5">
            <a:alphaModFix/>
          </a:blip>
          <a:stretch>
            <a:fillRect/>
          </a:stretch>
        </p:blipFill>
        <p:spPr>
          <a:xfrm>
            <a:off x="8461925" y="325725"/>
            <a:ext cx="269675" cy="269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7</a:t>
            </a:r>
            <a:endParaRPr/>
          </a:p>
        </p:txBody>
      </p:sp>
      <p:pic>
        <p:nvPicPr>
          <p:cNvPr id="582" name="Google Shape;582;p78"/>
          <p:cNvPicPr preferRelativeResize="0"/>
          <p:nvPr/>
        </p:nvPicPr>
        <p:blipFill>
          <a:blip r:embed="rId3">
            <a:alphaModFix/>
          </a:blip>
          <a:stretch>
            <a:fillRect/>
          </a:stretch>
        </p:blipFill>
        <p:spPr>
          <a:xfrm>
            <a:off x="2825848" y="1023100"/>
            <a:ext cx="3031050" cy="2545300"/>
          </a:xfrm>
          <a:prstGeom prst="rect">
            <a:avLst/>
          </a:prstGeom>
          <a:noFill/>
          <a:ln>
            <a:noFill/>
          </a:ln>
        </p:spPr>
      </p:pic>
      <p:pic>
        <p:nvPicPr>
          <p:cNvPr id="583" name="Google Shape;583;p78"/>
          <p:cNvPicPr preferRelativeResize="0"/>
          <p:nvPr/>
        </p:nvPicPr>
        <p:blipFill>
          <a:blip r:embed="rId4">
            <a:alphaModFix/>
          </a:blip>
          <a:stretch>
            <a:fillRect/>
          </a:stretch>
        </p:blipFill>
        <p:spPr>
          <a:xfrm>
            <a:off x="2245925" y="3568400"/>
            <a:ext cx="4190899" cy="1457425"/>
          </a:xfrm>
          <a:prstGeom prst="rect">
            <a:avLst/>
          </a:prstGeom>
          <a:noFill/>
          <a:ln>
            <a:noFill/>
          </a:ln>
        </p:spPr>
      </p:pic>
      <p:pic>
        <p:nvPicPr>
          <p:cNvPr id="584" name="Google Shape;584;p78" title="Slide 65.mp3">
            <a:hlinkClick r:id="rId5"/>
          </p:cNvPr>
          <p:cNvPicPr preferRelativeResize="0"/>
          <p:nvPr/>
        </p:nvPicPr>
        <p:blipFill>
          <a:blip r:embed="rId6">
            <a:alphaModFix/>
          </a:blip>
          <a:stretch>
            <a:fillRect/>
          </a:stretch>
        </p:blipFill>
        <p:spPr>
          <a:xfrm>
            <a:off x="8021824" y="570125"/>
            <a:ext cx="457200" cy="457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8</a:t>
            </a:r>
            <a:endParaRPr/>
          </a:p>
        </p:txBody>
      </p:sp>
      <p:sp>
        <p:nvSpPr>
          <p:cNvPr id="590" name="Google Shape;590;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me the largest to smallest orders along with the weight of the order</a:t>
            </a:r>
            <a:endParaRPr/>
          </a:p>
        </p:txBody>
      </p:sp>
      <p:pic>
        <p:nvPicPr>
          <p:cNvPr id="591" name="Google Shape;591;p79"/>
          <p:cNvPicPr preferRelativeResize="0"/>
          <p:nvPr/>
        </p:nvPicPr>
        <p:blipFill rotWithShape="1">
          <a:blip r:embed="rId3">
            <a:alphaModFix/>
          </a:blip>
          <a:srcRect b="3149" l="0" r="0" t="-3150"/>
          <a:stretch/>
        </p:blipFill>
        <p:spPr>
          <a:xfrm>
            <a:off x="1654875" y="2022025"/>
            <a:ext cx="5943600" cy="2981325"/>
          </a:xfrm>
          <a:prstGeom prst="rect">
            <a:avLst/>
          </a:prstGeom>
          <a:noFill/>
          <a:ln>
            <a:noFill/>
          </a:ln>
        </p:spPr>
      </p:pic>
      <p:pic>
        <p:nvPicPr>
          <p:cNvPr id="592" name="Google Shape;592;p79" title="Slide 66.mp3">
            <a:hlinkClick r:id="rId4"/>
          </p:cNvPr>
          <p:cNvPicPr preferRelativeResize="0"/>
          <p:nvPr/>
        </p:nvPicPr>
        <p:blipFill>
          <a:blip r:embed="rId5">
            <a:alphaModFix/>
          </a:blip>
          <a:stretch>
            <a:fillRect/>
          </a:stretch>
        </p:blipFill>
        <p:spPr>
          <a:xfrm>
            <a:off x="8256875" y="350250"/>
            <a:ext cx="515975" cy="515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8</a:t>
            </a:r>
            <a:endParaRPr/>
          </a:p>
        </p:txBody>
      </p:sp>
      <p:pic>
        <p:nvPicPr>
          <p:cNvPr id="598" name="Google Shape;598;p80"/>
          <p:cNvPicPr preferRelativeResize="0"/>
          <p:nvPr/>
        </p:nvPicPr>
        <p:blipFill>
          <a:blip r:embed="rId3">
            <a:alphaModFix/>
          </a:blip>
          <a:stretch>
            <a:fillRect/>
          </a:stretch>
        </p:blipFill>
        <p:spPr>
          <a:xfrm>
            <a:off x="3122250" y="964625"/>
            <a:ext cx="2899500" cy="2420899"/>
          </a:xfrm>
          <a:prstGeom prst="rect">
            <a:avLst/>
          </a:prstGeom>
          <a:noFill/>
          <a:ln>
            <a:noFill/>
          </a:ln>
        </p:spPr>
      </p:pic>
      <p:pic>
        <p:nvPicPr>
          <p:cNvPr id="599" name="Google Shape;599;p80"/>
          <p:cNvPicPr preferRelativeResize="0"/>
          <p:nvPr/>
        </p:nvPicPr>
        <p:blipFill>
          <a:blip r:embed="rId4">
            <a:alphaModFix/>
          </a:blip>
          <a:stretch>
            <a:fillRect/>
          </a:stretch>
        </p:blipFill>
        <p:spPr>
          <a:xfrm>
            <a:off x="2394175" y="3385525"/>
            <a:ext cx="4507824" cy="1582075"/>
          </a:xfrm>
          <a:prstGeom prst="rect">
            <a:avLst/>
          </a:prstGeom>
          <a:noFill/>
          <a:ln>
            <a:noFill/>
          </a:ln>
        </p:spPr>
      </p:pic>
      <p:pic>
        <p:nvPicPr>
          <p:cNvPr id="600" name="Google Shape;600;p80" title="Slide 67.mp3">
            <a:hlinkClick r:id="rId5"/>
          </p:cNvPr>
          <p:cNvPicPr preferRelativeResize="0"/>
          <p:nvPr/>
        </p:nvPicPr>
        <p:blipFill>
          <a:blip r:embed="rId6">
            <a:alphaModFix/>
          </a:blip>
          <a:stretch>
            <a:fillRect/>
          </a:stretch>
        </p:blipFill>
        <p:spPr>
          <a:xfrm>
            <a:off x="8375100" y="385025"/>
            <a:ext cx="457200" cy="457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9</a:t>
            </a:r>
            <a:endParaRPr/>
          </a:p>
        </p:txBody>
      </p:sp>
      <p:sp>
        <p:nvSpPr>
          <p:cNvPr id="606" name="Google Shape;606;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customer 30, see if they belong to the US region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and show which employee helped.</a:t>
            </a:r>
            <a:endParaRPr/>
          </a:p>
        </p:txBody>
      </p:sp>
      <p:pic>
        <p:nvPicPr>
          <p:cNvPr id="607" name="Google Shape;607;p81"/>
          <p:cNvPicPr preferRelativeResize="0"/>
          <p:nvPr/>
        </p:nvPicPr>
        <p:blipFill>
          <a:blip r:embed="rId3">
            <a:alphaModFix/>
          </a:blip>
          <a:stretch>
            <a:fillRect/>
          </a:stretch>
        </p:blipFill>
        <p:spPr>
          <a:xfrm>
            <a:off x="5046100" y="994925"/>
            <a:ext cx="2925411" cy="3845500"/>
          </a:xfrm>
          <a:prstGeom prst="rect">
            <a:avLst/>
          </a:prstGeom>
          <a:noFill/>
          <a:ln>
            <a:noFill/>
          </a:ln>
        </p:spPr>
      </p:pic>
      <p:pic>
        <p:nvPicPr>
          <p:cNvPr id="608" name="Google Shape;608;p81" title="Slide 68.mp3">
            <a:hlinkClick r:id="rId4"/>
          </p:cNvPr>
          <p:cNvPicPr preferRelativeResize="0"/>
          <p:nvPr/>
        </p:nvPicPr>
        <p:blipFill>
          <a:blip r:embed="rId5">
            <a:alphaModFix/>
          </a:blip>
          <a:stretch>
            <a:fillRect/>
          </a:stretch>
        </p:blipFill>
        <p:spPr>
          <a:xfrm>
            <a:off x="8508950" y="372750"/>
            <a:ext cx="269675" cy="26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Michael </a:t>
            </a:r>
            <a:r>
              <a:rPr lang="en"/>
              <a:t>to do</a:t>
            </a:r>
            <a:endParaRPr/>
          </a:p>
        </p:txBody>
      </p:sp>
      <p:pic>
        <p:nvPicPr>
          <p:cNvPr id="107" name="Google Shape;107;p19"/>
          <p:cNvPicPr preferRelativeResize="0"/>
          <p:nvPr/>
        </p:nvPicPr>
        <p:blipFill>
          <a:blip r:embed="rId3">
            <a:alphaModFix/>
          </a:blip>
          <a:stretch>
            <a:fillRect/>
          </a:stretch>
        </p:blipFill>
        <p:spPr>
          <a:xfrm>
            <a:off x="1721350" y="211600"/>
            <a:ext cx="5885652" cy="3925924"/>
          </a:xfrm>
          <a:prstGeom prst="rect">
            <a:avLst/>
          </a:prstGeom>
          <a:noFill/>
          <a:ln>
            <a:noFill/>
          </a:ln>
        </p:spPr>
      </p:pic>
      <p:pic>
        <p:nvPicPr>
          <p:cNvPr id="108" name="Google Shape;108;p19" title="Record (online-voice-recorder.com).mp3">
            <a:hlinkClick r:id="rId4"/>
          </p:cNvPr>
          <p:cNvPicPr preferRelativeResize="0"/>
          <p:nvPr/>
        </p:nvPicPr>
        <p:blipFill>
          <a:blip r:embed="rId5">
            <a:alphaModFix/>
          </a:blip>
          <a:stretch>
            <a:fillRect/>
          </a:stretch>
        </p:blipFill>
        <p:spPr>
          <a:xfrm>
            <a:off x="8550628" y="113150"/>
            <a:ext cx="457200" cy="457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9</a:t>
            </a:r>
            <a:endParaRPr/>
          </a:p>
        </p:txBody>
      </p:sp>
      <p:pic>
        <p:nvPicPr>
          <p:cNvPr id="614" name="Google Shape;614;p82"/>
          <p:cNvPicPr preferRelativeResize="0"/>
          <p:nvPr/>
        </p:nvPicPr>
        <p:blipFill>
          <a:blip r:embed="rId3">
            <a:alphaModFix/>
          </a:blip>
          <a:stretch>
            <a:fillRect/>
          </a:stretch>
        </p:blipFill>
        <p:spPr>
          <a:xfrm>
            <a:off x="2687925" y="952876"/>
            <a:ext cx="3768125" cy="2542275"/>
          </a:xfrm>
          <a:prstGeom prst="rect">
            <a:avLst/>
          </a:prstGeom>
          <a:noFill/>
          <a:ln>
            <a:noFill/>
          </a:ln>
        </p:spPr>
      </p:pic>
      <p:pic>
        <p:nvPicPr>
          <p:cNvPr id="615" name="Google Shape;615;p82"/>
          <p:cNvPicPr preferRelativeResize="0"/>
          <p:nvPr/>
        </p:nvPicPr>
        <p:blipFill>
          <a:blip r:embed="rId4">
            <a:alphaModFix/>
          </a:blip>
          <a:stretch>
            <a:fillRect/>
          </a:stretch>
        </p:blipFill>
        <p:spPr>
          <a:xfrm>
            <a:off x="1600200" y="3717976"/>
            <a:ext cx="5943600" cy="1228725"/>
          </a:xfrm>
          <a:prstGeom prst="rect">
            <a:avLst/>
          </a:prstGeom>
          <a:noFill/>
          <a:ln>
            <a:noFill/>
          </a:ln>
        </p:spPr>
      </p:pic>
      <p:pic>
        <p:nvPicPr>
          <p:cNvPr id="616" name="Google Shape;616;p82" title="Slide 69.mp3">
            <a:hlinkClick r:id="rId5"/>
          </p:cNvPr>
          <p:cNvPicPr preferRelativeResize="0"/>
          <p:nvPr/>
        </p:nvPicPr>
        <p:blipFill>
          <a:blip r:embed="rId6">
            <a:alphaModFix/>
          </a:blip>
          <a:stretch>
            <a:fillRect/>
          </a:stretch>
        </p:blipFill>
        <p:spPr>
          <a:xfrm>
            <a:off x="8198100" y="445025"/>
            <a:ext cx="457200" cy="457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a:t>
            </a:r>
            <a:r>
              <a:rPr lang="en"/>
              <a:t> - Proposition 1</a:t>
            </a:r>
            <a:endParaRPr/>
          </a:p>
        </p:txBody>
      </p:sp>
      <p:sp>
        <p:nvSpPr>
          <p:cNvPr id="622" name="Google Shape;622;p83"/>
          <p:cNvSpPr txBox="1"/>
          <p:nvPr>
            <p:ph idx="1" type="body"/>
          </p:nvPr>
        </p:nvSpPr>
        <p:spPr>
          <a:xfrm>
            <a:off x="311700" y="1209150"/>
            <a:ext cx="5677200" cy="170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work orders where products have been scrapped (greater than 70) and the reason  as to why</a:t>
            </a:r>
            <a:endParaRPr/>
          </a:p>
        </p:txBody>
      </p:sp>
      <p:pic>
        <p:nvPicPr>
          <p:cNvPr id="623" name="Google Shape;623;p83"/>
          <p:cNvPicPr preferRelativeResize="0"/>
          <p:nvPr/>
        </p:nvPicPr>
        <p:blipFill>
          <a:blip r:embed="rId3">
            <a:alphaModFix/>
          </a:blip>
          <a:stretch>
            <a:fillRect/>
          </a:stretch>
        </p:blipFill>
        <p:spPr>
          <a:xfrm>
            <a:off x="1569250" y="2571750"/>
            <a:ext cx="5677150" cy="1557275"/>
          </a:xfrm>
          <a:prstGeom prst="rect">
            <a:avLst/>
          </a:prstGeom>
          <a:noFill/>
          <a:ln>
            <a:noFill/>
          </a:ln>
        </p:spPr>
      </p:pic>
      <p:pic>
        <p:nvPicPr>
          <p:cNvPr id="624" name="Google Shape;624;p83" title="lp1.mp3">
            <a:hlinkClick r:id="rId4"/>
          </p:cNvPr>
          <p:cNvPicPr preferRelativeResize="0"/>
          <p:nvPr/>
        </p:nvPicPr>
        <p:blipFill>
          <a:blip r:embed="rId5">
            <a:alphaModFix/>
          </a:blip>
          <a:stretch>
            <a:fillRect/>
          </a:stretch>
        </p:blipFill>
        <p:spPr>
          <a:xfrm>
            <a:off x="8050575" y="445025"/>
            <a:ext cx="457200" cy="457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1</a:t>
            </a:r>
            <a:endParaRPr/>
          </a:p>
        </p:txBody>
      </p:sp>
      <p:pic>
        <p:nvPicPr>
          <p:cNvPr id="630" name="Google Shape;630;p84"/>
          <p:cNvPicPr preferRelativeResize="0"/>
          <p:nvPr/>
        </p:nvPicPr>
        <p:blipFill>
          <a:blip r:embed="rId3">
            <a:alphaModFix/>
          </a:blip>
          <a:stretch>
            <a:fillRect/>
          </a:stretch>
        </p:blipFill>
        <p:spPr>
          <a:xfrm>
            <a:off x="3246100" y="1152425"/>
            <a:ext cx="2651801" cy="1819700"/>
          </a:xfrm>
          <a:prstGeom prst="rect">
            <a:avLst/>
          </a:prstGeom>
          <a:noFill/>
          <a:ln>
            <a:noFill/>
          </a:ln>
        </p:spPr>
      </p:pic>
      <p:pic>
        <p:nvPicPr>
          <p:cNvPr id="631" name="Google Shape;631;p84" title="p11.mp3">
            <a:hlinkClick r:id="rId4"/>
          </p:cNvPr>
          <p:cNvPicPr preferRelativeResize="0"/>
          <p:nvPr/>
        </p:nvPicPr>
        <p:blipFill>
          <a:blip r:embed="rId5">
            <a:alphaModFix/>
          </a:blip>
          <a:stretch>
            <a:fillRect/>
          </a:stretch>
        </p:blipFill>
        <p:spPr>
          <a:xfrm>
            <a:off x="8242200" y="570125"/>
            <a:ext cx="457200" cy="457200"/>
          </a:xfrm>
          <a:prstGeom prst="rect">
            <a:avLst/>
          </a:prstGeom>
          <a:noFill/>
          <a:ln>
            <a:noFill/>
          </a:ln>
        </p:spPr>
      </p:pic>
      <p:pic>
        <p:nvPicPr>
          <p:cNvPr id="632" name="Google Shape;632;p84"/>
          <p:cNvPicPr preferRelativeResize="0"/>
          <p:nvPr/>
        </p:nvPicPr>
        <p:blipFill>
          <a:blip r:embed="rId6">
            <a:alphaModFix/>
          </a:blip>
          <a:stretch>
            <a:fillRect/>
          </a:stretch>
        </p:blipFill>
        <p:spPr>
          <a:xfrm>
            <a:off x="2623836" y="3221075"/>
            <a:ext cx="3896325" cy="1592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2</a:t>
            </a:r>
            <a:endParaRPr/>
          </a:p>
        </p:txBody>
      </p:sp>
      <p:sp>
        <p:nvSpPr>
          <p:cNvPr id="638" name="Google Shape;638;p85"/>
          <p:cNvSpPr txBox="1"/>
          <p:nvPr>
            <p:ph idx="1" type="body"/>
          </p:nvPr>
        </p:nvSpPr>
        <p:spPr>
          <a:xfrm>
            <a:off x="311700" y="1266325"/>
            <a:ext cx="59955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all single male potential buyers with an income greater than 100000 and match them up with the youngest single female employees</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 it is very long)</a:t>
            </a:r>
            <a:endParaRPr sz="1200">
              <a:solidFill>
                <a:srgbClr val="595959"/>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86"/>
          <p:cNvPicPr preferRelativeResize="0"/>
          <p:nvPr/>
        </p:nvPicPr>
        <p:blipFill>
          <a:blip r:embed="rId3">
            <a:alphaModFix/>
          </a:blip>
          <a:stretch>
            <a:fillRect/>
          </a:stretch>
        </p:blipFill>
        <p:spPr>
          <a:xfrm>
            <a:off x="2404250" y="0"/>
            <a:ext cx="3598500" cy="3987100"/>
          </a:xfrm>
          <a:prstGeom prst="rect">
            <a:avLst/>
          </a:prstGeom>
          <a:noFill/>
          <a:ln>
            <a:noFill/>
          </a:ln>
        </p:spPr>
      </p:pic>
      <p:pic>
        <p:nvPicPr>
          <p:cNvPr id="644" name="Google Shape;644;p86"/>
          <p:cNvPicPr preferRelativeResize="0"/>
          <p:nvPr/>
        </p:nvPicPr>
        <p:blipFill>
          <a:blip r:embed="rId4">
            <a:alphaModFix/>
          </a:blip>
          <a:stretch>
            <a:fillRect/>
          </a:stretch>
        </p:blipFill>
        <p:spPr>
          <a:xfrm>
            <a:off x="2404250" y="3866525"/>
            <a:ext cx="3752850" cy="1104900"/>
          </a:xfrm>
          <a:prstGeom prst="rect">
            <a:avLst/>
          </a:prstGeom>
          <a:noFill/>
          <a:ln>
            <a:noFill/>
          </a:ln>
        </p:spPr>
      </p:pic>
      <p:pic>
        <p:nvPicPr>
          <p:cNvPr id="645" name="Google Shape;645;p86" title="lp2.mp3">
            <a:hlinkClick r:id="rId5"/>
          </p:cNvPr>
          <p:cNvPicPr preferRelativeResize="0"/>
          <p:nvPr/>
        </p:nvPicPr>
        <p:blipFill>
          <a:blip r:embed="rId6">
            <a:alphaModFix/>
          </a:blip>
          <a:stretch>
            <a:fillRect/>
          </a:stretch>
        </p:blipFill>
        <p:spPr>
          <a:xfrm>
            <a:off x="8239000" y="283050"/>
            <a:ext cx="457200" cy="457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2</a:t>
            </a:r>
            <a:endParaRPr/>
          </a:p>
        </p:txBody>
      </p:sp>
      <p:pic>
        <p:nvPicPr>
          <p:cNvPr id="651" name="Google Shape;651;p87"/>
          <p:cNvPicPr preferRelativeResize="0"/>
          <p:nvPr/>
        </p:nvPicPr>
        <p:blipFill>
          <a:blip r:embed="rId3">
            <a:alphaModFix/>
          </a:blip>
          <a:stretch>
            <a:fillRect/>
          </a:stretch>
        </p:blipFill>
        <p:spPr>
          <a:xfrm>
            <a:off x="2302125" y="1292175"/>
            <a:ext cx="4046825" cy="1377225"/>
          </a:xfrm>
          <a:prstGeom prst="rect">
            <a:avLst/>
          </a:prstGeom>
          <a:noFill/>
          <a:ln>
            <a:noFill/>
          </a:ln>
        </p:spPr>
      </p:pic>
      <p:pic>
        <p:nvPicPr>
          <p:cNvPr id="652" name="Google Shape;652;p87"/>
          <p:cNvPicPr preferRelativeResize="0"/>
          <p:nvPr/>
        </p:nvPicPr>
        <p:blipFill>
          <a:blip r:embed="rId4">
            <a:alphaModFix/>
          </a:blip>
          <a:stretch>
            <a:fillRect/>
          </a:stretch>
        </p:blipFill>
        <p:spPr>
          <a:xfrm>
            <a:off x="1908313" y="2669400"/>
            <a:ext cx="4834440" cy="2169300"/>
          </a:xfrm>
          <a:prstGeom prst="rect">
            <a:avLst/>
          </a:prstGeom>
          <a:noFill/>
          <a:ln>
            <a:noFill/>
          </a:ln>
        </p:spPr>
      </p:pic>
      <p:pic>
        <p:nvPicPr>
          <p:cNvPr id="653" name="Google Shape;653;p87" title="p22.mp3">
            <a:hlinkClick r:id="rId5"/>
          </p:cNvPr>
          <p:cNvPicPr preferRelativeResize="0"/>
          <p:nvPr/>
        </p:nvPicPr>
        <p:blipFill>
          <a:blip r:embed="rId6">
            <a:alphaModFix/>
          </a:blip>
          <a:stretch>
            <a:fillRect/>
          </a:stretch>
        </p:blipFill>
        <p:spPr>
          <a:xfrm>
            <a:off x="8176228" y="445025"/>
            <a:ext cx="457200" cy="457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3</a:t>
            </a:r>
            <a:endParaRPr/>
          </a:p>
        </p:txBody>
      </p:sp>
      <p:sp>
        <p:nvSpPr>
          <p:cNvPr id="659" name="Google Shape;659;p8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Find caleb F carter and give me information on his properties and taxes he paid over each year</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89"/>
          <p:cNvPicPr preferRelativeResize="0"/>
          <p:nvPr/>
        </p:nvPicPr>
        <p:blipFill>
          <a:blip r:embed="rId3">
            <a:alphaModFix/>
          </a:blip>
          <a:stretch>
            <a:fillRect/>
          </a:stretch>
        </p:blipFill>
        <p:spPr>
          <a:xfrm>
            <a:off x="2511550" y="0"/>
            <a:ext cx="3148625" cy="2505350"/>
          </a:xfrm>
          <a:prstGeom prst="rect">
            <a:avLst/>
          </a:prstGeom>
          <a:noFill/>
          <a:ln>
            <a:noFill/>
          </a:ln>
        </p:spPr>
      </p:pic>
      <p:pic>
        <p:nvPicPr>
          <p:cNvPr id="665" name="Google Shape;665;p89"/>
          <p:cNvPicPr preferRelativeResize="0"/>
          <p:nvPr/>
        </p:nvPicPr>
        <p:blipFill>
          <a:blip r:embed="rId4">
            <a:alphaModFix/>
          </a:blip>
          <a:stretch>
            <a:fillRect/>
          </a:stretch>
        </p:blipFill>
        <p:spPr>
          <a:xfrm>
            <a:off x="2511550" y="2505350"/>
            <a:ext cx="2996300" cy="2452050"/>
          </a:xfrm>
          <a:prstGeom prst="rect">
            <a:avLst/>
          </a:prstGeom>
          <a:noFill/>
          <a:ln>
            <a:noFill/>
          </a:ln>
        </p:spPr>
      </p:pic>
      <p:pic>
        <p:nvPicPr>
          <p:cNvPr id="666" name="Google Shape;666;p89" title="lp3.mp3">
            <a:hlinkClick r:id="rId5"/>
          </p:cNvPr>
          <p:cNvPicPr preferRelativeResize="0"/>
          <p:nvPr/>
        </p:nvPicPr>
        <p:blipFill>
          <a:blip r:embed="rId6">
            <a:alphaModFix/>
          </a:blip>
          <a:stretch>
            <a:fillRect/>
          </a:stretch>
        </p:blipFill>
        <p:spPr>
          <a:xfrm>
            <a:off x="8386600" y="280800"/>
            <a:ext cx="457200" cy="457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3</a:t>
            </a:r>
            <a:endParaRPr/>
          </a:p>
        </p:txBody>
      </p:sp>
      <p:pic>
        <p:nvPicPr>
          <p:cNvPr id="672" name="Google Shape;672;p90"/>
          <p:cNvPicPr preferRelativeResize="0"/>
          <p:nvPr/>
        </p:nvPicPr>
        <p:blipFill>
          <a:blip r:embed="rId3">
            <a:alphaModFix/>
          </a:blip>
          <a:stretch>
            <a:fillRect/>
          </a:stretch>
        </p:blipFill>
        <p:spPr>
          <a:xfrm>
            <a:off x="2453175" y="1152425"/>
            <a:ext cx="4237650" cy="2247850"/>
          </a:xfrm>
          <a:prstGeom prst="rect">
            <a:avLst/>
          </a:prstGeom>
          <a:noFill/>
          <a:ln>
            <a:noFill/>
          </a:ln>
        </p:spPr>
      </p:pic>
      <p:pic>
        <p:nvPicPr>
          <p:cNvPr id="673" name="Google Shape;673;p90"/>
          <p:cNvPicPr preferRelativeResize="0"/>
          <p:nvPr/>
        </p:nvPicPr>
        <p:blipFill>
          <a:blip r:embed="rId4">
            <a:alphaModFix/>
          </a:blip>
          <a:stretch>
            <a:fillRect/>
          </a:stretch>
        </p:blipFill>
        <p:spPr>
          <a:xfrm>
            <a:off x="1600200" y="3564425"/>
            <a:ext cx="5943600" cy="942975"/>
          </a:xfrm>
          <a:prstGeom prst="rect">
            <a:avLst/>
          </a:prstGeom>
          <a:noFill/>
          <a:ln>
            <a:noFill/>
          </a:ln>
        </p:spPr>
      </p:pic>
      <p:pic>
        <p:nvPicPr>
          <p:cNvPr id="674" name="Google Shape;674;p90" title="p33.mp3">
            <a:hlinkClick r:id="rId5"/>
          </p:cNvPr>
          <p:cNvPicPr preferRelativeResize="0"/>
          <p:nvPr/>
        </p:nvPicPr>
        <p:blipFill>
          <a:blip r:embed="rId6">
            <a:alphaModFix/>
          </a:blip>
          <a:stretch>
            <a:fillRect/>
          </a:stretch>
        </p:blipFill>
        <p:spPr>
          <a:xfrm>
            <a:off x="8375100" y="445025"/>
            <a:ext cx="457200" cy="457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4</a:t>
            </a:r>
            <a:endParaRPr/>
          </a:p>
        </p:txBody>
      </p:sp>
      <p:sp>
        <p:nvSpPr>
          <p:cNvPr id="680" name="Google Shape;680;p9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the top 5 items where you have the most stock on hand</a:t>
            </a:r>
            <a:endParaRPr/>
          </a:p>
        </p:txBody>
      </p:sp>
      <p:pic>
        <p:nvPicPr>
          <p:cNvPr id="681" name="Google Shape;681;p91"/>
          <p:cNvPicPr preferRelativeResize="0"/>
          <p:nvPr/>
        </p:nvPicPr>
        <p:blipFill>
          <a:blip r:embed="rId3">
            <a:alphaModFix/>
          </a:blip>
          <a:stretch>
            <a:fillRect/>
          </a:stretch>
        </p:blipFill>
        <p:spPr>
          <a:xfrm>
            <a:off x="2870925" y="2571750"/>
            <a:ext cx="3402150" cy="1707800"/>
          </a:xfrm>
          <a:prstGeom prst="rect">
            <a:avLst/>
          </a:prstGeom>
          <a:noFill/>
          <a:ln>
            <a:noFill/>
          </a:ln>
        </p:spPr>
      </p:pic>
      <p:pic>
        <p:nvPicPr>
          <p:cNvPr id="682" name="Google Shape;682;p91" title="lp4.mp3">
            <a:hlinkClick r:id="rId4"/>
          </p:cNvPr>
          <p:cNvPicPr preferRelativeResize="0"/>
          <p:nvPr/>
        </p:nvPicPr>
        <p:blipFill>
          <a:blip r:embed="rId5">
            <a:alphaModFix/>
          </a:blip>
          <a:stretch>
            <a:fillRect/>
          </a:stretch>
        </p:blipFill>
        <p:spPr>
          <a:xfrm>
            <a:off x="8485425" y="445025"/>
            <a:ext cx="269675" cy="26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Saqib</a:t>
            </a:r>
            <a:r>
              <a:rPr lang="en"/>
              <a:t> to do</a:t>
            </a:r>
            <a:endParaRPr/>
          </a:p>
        </p:txBody>
      </p:sp>
      <p:pic>
        <p:nvPicPr>
          <p:cNvPr id="114" name="Google Shape;114;p20" title="Saqib_Todo.mp3">
            <a:hlinkClick r:id="rId3"/>
          </p:cNvPr>
          <p:cNvPicPr preferRelativeResize="0"/>
          <p:nvPr/>
        </p:nvPicPr>
        <p:blipFill>
          <a:blip r:embed="rId4">
            <a:alphaModFix/>
          </a:blip>
          <a:stretch>
            <a:fillRect/>
          </a:stretch>
        </p:blipFill>
        <p:spPr>
          <a:xfrm>
            <a:off x="8408110" y="184175"/>
            <a:ext cx="457200" cy="457200"/>
          </a:xfrm>
          <a:prstGeom prst="rect">
            <a:avLst/>
          </a:prstGeom>
          <a:noFill/>
          <a:ln>
            <a:noFill/>
          </a:ln>
        </p:spPr>
      </p:pic>
      <p:pic>
        <p:nvPicPr>
          <p:cNvPr id="115" name="Google Shape;115;p20"/>
          <p:cNvPicPr preferRelativeResize="0"/>
          <p:nvPr/>
        </p:nvPicPr>
        <p:blipFill>
          <a:blip r:embed="rId5">
            <a:alphaModFix/>
          </a:blip>
          <a:stretch>
            <a:fillRect/>
          </a:stretch>
        </p:blipFill>
        <p:spPr>
          <a:xfrm>
            <a:off x="1119500" y="352200"/>
            <a:ext cx="6905010" cy="39259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4</a:t>
            </a:r>
            <a:endParaRPr/>
          </a:p>
        </p:txBody>
      </p:sp>
      <p:pic>
        <p:nvPicPr>
          <p:cNvPr id="688" name="Google Shape;688;p92"/>
          <p:cNvPicPr preferRelativeResize="0"/>
          <p:nvPr/>
        </p:nvPicPr>
        <p:blipFill>
          <a:blip r:embed="rId3">
            <a:alphaModFix/>
          </a:blip>
          <a:stretch>
            <a:fillRect/>
          </a:stretch>
        </p:blipFill>
        <p:spPr>
          <a:xfrm>
            <a:off x="3419475" y="1481000"/>
            <a:ext cx="2305050" cy="1400175"/>
          </a:xfrm>
          <a:prstGeom prst="rect">
            <a:avLst/>
          </a:prstGeom>
          <a:noFill/>
          <a:ln>
            <a:noFill/>
          </a:ln>
        </p:spPr>
      </p:pic>
      <p:pic>
        <p:nvPicPr>
          <p:cNvPr id="689" name="Google Shape;689;p92"/>
          <p:cNvPicPr preferRelativeResize="0"/>
          <p:nvPr/>
        </p:nvPicPr>
        <p:blipFill>
          <a:blip r:embed="rId4">
            <a:alphaModFix/>
          </a:blip>
          <a:stretch>
            <a:fillRect/>
          </a:stretch>
        </p:blipFill>
        <p:spPr>
          <a:xfrm>
            <a:off x="1600200" y="3209750"/>
            <a:ext cx="5943600" cy="1076325"/>
          </a:xfrm>
          <a:prstGeom prst="rect">
            <a:avLst/>
          </a:prstGeom>
          <a:noFill/>
          <a:ln>
            <a:noFill/>
          </a:ln>
        </p:spPr>
      </p:pic>
      <p:pic>
        <p:nvPicPr>
          <p:cNvPr id="690" name="Google Shape;690;p92" title="p44.mp3">
            <a:hlinkClick r:id="rId5"/>
          </p:cNvPr>
          <p:cNvPicPr preferRelativeResize="0"/>
          <p:nvPr/>
        </p:nvPicPr>
        <p:blipFill>
          <a:blip r:embed="rId6">
            <a:alphaModFix/>
          </a:blip>
          <a:stretch>
            <a:fillRect/>
          </a:stretch>
        </p:blipFill>
        <p:spPr>
          <a:xfrm>
            <a:off x="8320900" y="313100"/>
            <a:ext cx="457200" cy="457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5</a:t>
            </a:r>
            <a:endParaRPr/>
          </a:p>
        </p:txBody>
      </p:sp>
      <p:sp>
        <p:nvSpPr>
          <p:cNvPr id="696" name="Google Shape;696;p9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all discontinued orders customer 5 placed</a:t>
            </a:r>
            <a:endParaRPr/>
          </a:p>
        </p:txBody>
      </p:sp>
      <p:pic>
        <p:nvPicPr>
          <p:cNvPr id="697" name="Google Shape;697;p93"/>
          <p:cNvPicPr preferRelativeResize="0"/>
          <p:nvPr/>
        </p:nvPicPr>
        <p:blipFill>
          <a:blip r:embed="rId3">
            <a:alphaModFix/>
          </a:blip>
          <a:stretch>
            <a:fillRect/>
          </a:stretch>
        </p:blipFill>
        <p:spPr>
          <a:xfrm>
            <a:off x="1985351" y="2261625"/>
            <a:ext cx="5173300" cy="2135175"/>
          </a:xfrm>
          <a:prstGeom prst="rect">
            <a:avLst/>
          </a:prstGeom>
          <a:noFill/>
          <a:ln>
            <a:noFill/>
          </a:ln>
        </p:spPr>
      </p:pic>
      <p:pic>
        <p:nvPicPr>
          <p:cNvPr id="698" name="Google Shape;698;p93" title="lp5.mp3">
            <a:hlinkClick r:id="rId4"/>
          </p:cNvPr>
          <p:cNvPicPr preferRelativeResize="0"/>
          <p:nvPr/>
        </p:nvPicPr>
        <p:blipFill>
          <a:blip r:embed="rId5">
            <a:alphaModFix/>
          </a:blip>
          <a:stretch>
            <a:fillRect/>
          </a:stretch>
        </p:blipFill>
        <p:spPr>
          <a:xfrm>
            <a:off x="8562625" y="445025"/>
            <a:ext cx="269675" cy="269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5</a:t>
            </a:r>
            <a:endParaRPr/>
          </a:p>
        </p:txBody>
      </p:sp>
      <p:pic>
        <p:nvPicPr>
          <p:cNvPr id="704" name="Google Shape;704;p94"/>
          <p:cNvPicPr preferRelativeResize="0"/>
          <p:nvPr/>
        </p:nvPicPr>
        <p:blipFill>
          <a:blip r:embed="rId3">
            <a:alphaModFix/>
          </a:blip>
          <a:stretch>
            <a:fillRect/>
          </a:stretch>
        </p:blipFill>
        <p:spPr>
          <a:xfrm>
            <a:off x="2770100" y="1105275"/>
            <a:ext cx="3122450" cy="2335225"/>
          </a:xfrm>
          <a:prstGeom prst="rect">
            <a:avLst/>
          </a:prstGeom>
          <a:noFill/>
          <a:ln>
            <a:noFill/>
          </a:ln>
        </p:spPr>
      </p:pic>
      <p:pic>
        <p:nvPicPr>
          <p:cNvPr id="705" name="Google Shape;705;p94"/>
          <p:cNvPicPr preferRelativeResize="0"/>
          <p:nvPr/>
        </p:nvPicPr>
        <p:blipFill>
          <a:blip r:embed="rId4">
            <a:alphaModFix/>
          </a:blip>
          <a:stretch>
            <a:fillRect/>
          </a:stretch>
        </p:blipFill>
        <p:spPr>
          <a:xfrm>
            <a:off x="1359525" y="3616375"/>
            <a:ext cx="5943600" cy="1362075"/>
          </a:xfrm>
          <a:prstGeom prst="rect">
            <a:avLst/>
          </a:prstGeom>
          <a:noFill/>
          <a:ln>
            <a:noFill/>
          </a:ln>
        </p:spPr>
      </p:pic>
      <p:pic>
        <p:nvPicPr>
          <p:cNvPr id="706" name="Google Shape;706;p94" title="p55.mp3">
            <a:hlinkClick r:id="rId5"/>
          </p:cNvPr>
          <p:cNvPicPr preferRelativeResize="0"/>
          <p:nvPr/>
        </p:nvPicPr>
        <p:blipFill>
          <a:blip r:embed="rId6">
            <a:alphaModFix/>
          </a:blip>
          <a:stretch>
            <a:fillRect/>
          </a:stretch>
        </p:blipFill>
        <p:spPr>
          <a:xfrm>
            <a:off x="8375100" y="348850"/>
            <a:ext cx="457200" cy="457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6</a:t>
            </a:r>
            <a:endParaRPr/>
          </a:p>
        </p:txBody>
      </p:sp>
      <p:sp>
        <p:nvSpPr>
          <p:cNvPr id="712" name="Google Shape;712;p9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a:t>
            </a:r>
            <a:r>
              <a:rPr lang="en"/>
              <a:t>, Worst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Get customer 4s latest order, when the order was picked, the expected delivery, check the warehouse and if its late</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96"/>
          <p:cNvPicPr preferRelativeResize="0"/>
          <p:nvPr/>
        </p:nvPicPr>
        <p:blipFill>
          <a:blip r:embed="rId3">
            <a:alphaModFix/>
          </a:blip>
          <a:stretch>
            <a:fillRect/>
          </a:stretch>
        </p:blipFill>
        <p:spPr>
          <a:xfrm>
            <a:off x="1399311" y="392200"/>
            <a:ext cx="6345375" cy="4359100"/>
          </a:xfrm>
          <a:prstGeom prst="rect">
            <a:avLst/>
          </a:prstGeom>
          <a:noFill/>
          <a:ln>
            <a:noFill/>
          </a:ln>
        </p:spPr>
      </p:pic>
      <p:pic>
        <p:nvPicPr>
          <p:cNvPr id="718" name="Google Shape;718;p96" title="lp6.mp3">
            <a:hlinkClick r:id="rId4"/>
          </p:cNvPr>
          <p:cNvPicPr preferRelativeResize="0"/>
          <p:nvPr/>
        </p:nvPicPr>
        <p:blipFill>
          <a:blip r:embed="rId5">
            <a:alphaModFix/>
          </a:blip>
          <a:stretch>
            <a:fillRect/>
          </a:stretch>
        </p:blipFill>
        <p:spPr>
          <a:xfrm>
            <a:off x="8221811" y="392200"/>
            <a:ext cx="457200" cy="457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6</a:t>
            </a:r>
            <a:endParaRPr/>
          </a:p>
        </p:txBody>
      </p:sp>
      <p:pic>
        <p:nvPicPr>
          <p:cNvPr id="724" name="Google Shape;724;p97"/>
          <p:cNvPicPr preferRelativeResize="0"/>
          <p:nvPr/>
        </p:nvPicPr>
        <p:blipFill>
          <a:blip r:embed="rId3">
            <a:alphaModFix/>
          </a:blip>
          <a:stretch>
            <a:fillRect/>
          </a:stretch>
        </p:blipFill>
        <p:spPr>
          <a:xfrm>
            <a:off x="3016600" y="1222675"/>
            <a:ext cx="3110801" cy="2198500"/>
          </a:xfrm>
          <a:prstGeom prst="rect">
            <a:avLst/>
          </a:prstGeom>
          <a:noFill/>
          <a:ln>
            <a:noFill/>
          </a:ln>
        </p:spPr>
      </p:pic>
      <p:pic>
        <p:nvPicPr>
          <p:cNvPr id="725" name="Google Shape;725;p97"/>
          <p:cNvPicPr preferRelativeResize="0"/>
          <p:nvPr/>
        </p:nvPicPr>
        <p:blipFill>
          <a:blip r:embed="rId4">
            <a:alphaModFix/>
          </a:blip>
          <a:stretch>
            <a:fillRect/>
          </a:stretch>
        </p:blipFill>
        <p:spPr>
          <a:xfrm>
            <a:off x="1600200" y="3608800"/>
            <a:ext cx="5943600" cy="1143000"/>
          </a:xfrm>
          <a:prstGeom prst="rect">
            <a:avLst/>
          </a:prstGeom>
          <a:noFill/>
          <a:ln>
            <a:noFill/>
          </a:ln>
        </p:spPr>
      </p:pic>
      <p:pic>
        <p:nvPicPr>
          <p:cNvPr id="726" name="Google Shape;726;p97" title="p66.mp3">
            <a:hlinkClick r:id="rId5"/>
          </p:cNvPr>
          <p:cNvPicPr preferRelativeResize="0"/>
          <p:nvPr/>
        </p:nvPicPr>
        <p:blipFill>
          <a:blip r:embed="rId6">
            <a:alphaModFix/>
          </a:blip>
          <a:stretch>
            <a:fillRect/>
          </a:stretch>
        </p:blipFill>
        <p:spPr>
          <a:xfrm>
            <a:off x="8215125" y="445025"/>
            <a:ext cx="457200" cy="457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7</a:t>
            </a:r>
            <a:endParaRPr/>
          </a:p>
        </p:txBody>
      </p:sp>
      <p:sp>
        <p:nvSpPr>
          <p:cNvPr id="732" name="Google Shape;732;p9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the top 5 items where we have the most stock on hand and the total price</a:t>
            </a:r>
            <a:endParaRPr/>
          </a:p>
        </p:txBody>
      </p:sp>
      <p:pic>
        <p:nvPicPr>
          <p:cNvPr id="733" name="Google Shape;733;p98"/>
          <p:cNvPicPr preferRelativeResize="0"/>
          <p:nvPr/>
        </p:nvPicPr>
        <p:blipFill>
          <a:blip r:embed="rId3">
            <a:alphaModFix/>
          </a:blip>
          <a:stretch>
            <a:fillRect/>
          </a:stretch>
        </p:blipFill>
        <p:spPr>
          <a:xfrm>
            <a:off x="1608188" y="2571750"/>
            <a:ext cx="5927625" cy="2045275"/>
          </a:xfrm>
          <a:prstGeom prst="rect">
            <a:avLst/>
          </a:prstGeom>
          <a:noFill/>
          <a:ln>
            <a:noFill/>
          </a:ln>
        </p:spPr>
      </p:pic>
      <p:pic>
        <p:nvPicPr>
          <p:cNvPr id="734" name="Google Shape;734;p98" title="lp7.mp3">
            <a:hlinkClick r:id="rId4"/>
          </p:cNvPr>
          <p:cNvPicPr preferRelativeResize="0"/>
          <p:nvPr/>
        </p:nvPicPr>
        <p:blipFill>
          <a:blip r:embed="rId5">
            <a:alphaModFix/>
          </a:blip>
          <a:stretch>
            <a:fillRect/>
          </a:stretch>
        </p:blipFill>
        <p:spPr>
          <a:xfrm>
            <a:off x="8358725" y="445025"/>
            <a:ext cx="406575" cy="406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7</a:t>
            </a:r>
            <a:endParaRPr/>
          </a:p>
        </p:txBody>
      </p:sp>
      <p:pic>
        <p:nvPicPr>
          <p:cNvPr id="740" name="Google Shape;740;p99"/>
          <p:cNvPicPr preferRelativeResize="0"/>
          <p:nvPr/>
        </p:nvPicPr>
        <p:blipFill>
          <a:blip r:embed="rId3">
            <a:alphaModFix/>
          </a:blip>
          <a:stretch>
            <a:fillRect/>
          </a:stretch>
        </p:blipFill>
        <p:spPr>
          <a:xfrm>
            <a:off x="3486150" y="1343025"/>
            <a:ext cx="2171700" cy="1228725"/>
          </a:xfrm>
          <a:prstGeom prst="rect">
            <a:avLst/>
          </a:prstGeom>
          <a:noFill/>
          <a:ln>
            <a:noFill/>
          </a:ln>
        </p:spPr>
      </p:pic>
      <p:pic>
        <p:nvPicPr>
          <p:cNvPr id="741" name="Google Shape;741;p99"/>
          <p:cNvPicPr preferRelativeResize="0"/>
          <p:nvPr/>
        </p:nvPicPr>
        <p:blipFill>
          <a:blip r:embed="rId4">
            <a:alphaModFix/>
          </a:blip>
          <a:stretch>
            <a:fillRect/>
          </a:stretch>
        </p:blipFill>
        <p:spPr>
          <a:xfrm>
            <a:off x="1600200" y="3099775"/>
            <a:ext cx="5943600" cy="1600200"/>
          </a:xfrm>
          <a:prstGeom prst="rect">
            <a:avLst/>
          </a:prstGeom>
          <a:noFill/>
          <a:ln>
            <a:noFill/>
          </a:ln>
        </p:spPr>
      </p:pic>
      <p:pic>
        <p:nvPicPr>
          <p:cNvPr id="742" name="Google Shape;742;p99" title="p77.mp3">
            <a:hlinkClick r:id="rId5"/>
          </p:cNvPr>
          <p:cNvPicPr preferRelativeResize="0"/>
          <p:nvPr/>
        </p:nvPicPr>
        <p:blipFill>
          <a:blip r:embed="rId6">
            <a:alphaModFix/>
          </a:blip>
          <a:stretch>
            <a:fillRect/>
          </a:stretch>
        </p:blipFill>
        <p:spPr>
          <a:xfrm>
            <a:off x="8215125" y="513400"/>
            <a:ext cx="457200" cy="457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8</a:t>
            </a:r>
            <a:endParaRPr/>
          </a:p>
        </p:txBody>
      </p:sp>
      <p:sp>
        <p:nvSpPr>
          <p:cNvPr id="748" name="Google Shape;748;p10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a:t>
            </a:r>
            <a:r>
              <a:rPr lang="en"/>
              <a:t>,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Show all discontinued orders customer 5 placed and show amount</a:t>
            </a:r>
            <a:endParaRPr/>
          </a:p>
        </p:txBody>
      </p:sp>
      <p:pic>
        <p:nvPicPr>
          <p:cNvPr id="749" name="Google Shape;749;p100"/>
          <p:cNvPicPr preferRelativeResize="0"/>
          <p:nvPr/>
        </p:nvPicPr>
        <p:blipFill>
          <a:blip r:embed="rId3">
            <a:alphaModFix/>
          </a:blip>
          <a:stretch>
            <a:fillRect/>
          </a:stretch>
        </p:blipFill>
        <p:spPr>
          <a:xfrm>
            <a:off x="2413901" y="2111825"/>
            <a:ext cx="4316199" cy="2866850"/>
          </a:xfrm>
          <a:prstGeom prst="rect">
            <a:avLst/>
          </a:prstGeom>
          <a:noFill/>
          <a:ln>
            <a:noFill/>
          </a:ln>
        </p:spPr>
      </p:pic>
      <p:pic>
        <p:nvPicPr>
          <p:cNvPr id="750" name="Google Shape;750;p100" title="lp8.mp3">
            <a:hlinkClick r:id="rId4"/>
          </p:cNvPr>
          <p:cNvPicPr preferRelativeResize="0"/>
          <p:nvPr/>
        </p:nvPicPr>
        <p:blipFill>
          <a:blip r:embed="rId5">
            <a:alphaModFix/>
          </a:blip>
          <a:stretch>
            <a:fillRect/>
          </a:stretch>
        </p:blipFill>
        <p:spPr>
          <a:xfrm>
            <a:off x="8344400" y="445025"/>
            <a:ext cx="422075" cy="422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8</a:t>
            </a:r>
            <a:endParaRPr/>
          </a:p>
        </p:txBody>
      </p:sp>
      <p:pic>
        <p:nvPicPr>
          <p:cNvPr id="756" name="Google Shape;756;p101"/>
          <p:cNvPicPr preferRelativeResize="0"/>
          <p:nvPr/>
        </p:nvPicPr>
        <p:blipFill>
          <a:blip r:embed="rId3">
            <a:alphaModFix/>
          </a:blip>
          <a:stretch>
            <a:fillRect/>
          </a:stretch>
        </p:blipFill>
        <p:spPr>
          <a:xfrm>
            <a:off x="2975523" y="1152425"/>
            <a:ext cx="2705725" cy="2023575"/>
          </a:xfrm>
          <a:prstGeom prst="rect">
            <a:avLst/>
          </a:prstGeom>
          <a:noFill/>
          <a:ln>
            <a:noFill/>
          </a:ln>
        </p:spPr>
      </p:pic>
      <p:pic>
        <p:nvPicPr>
          <p:cNvPr id="757" name="Google Shape;757;p101"/>
          <p:cNvPicPr preferRelativeResize="0"/>
          <p:nvPr/>
        </p:nvPicPr>
        <p:blipFill>
          <a:blip r:embed="rId4">
            <a:alphaModFix/>
          </a:blip>
          <a:stretch>
            <a:fillRect/>
          </a:stretch>
        </p:blipFill>
        <p:spPr>
          <a:xfrm>
            <a:off x="1600200" y="3387075"/>
            <a:ext cx="5943600" cy="1590675"/>
          </a:xfrm>
          <a:prstGeom prst="rect">
            <a:avLst/>
          </a:prstGeom>
          <a:noFill/>
          <a:ln>
            <a:noFill/>
          </a:ln>
        </p:spPr>
      </p:pic>
      <p:pic>
        <p:nvPicPr>
          <p:cNvPr id="758" name="Google Shape;758;p101" title="p88.mp3">
            <a:hlinkClick r:id="rId5"/>
          </p:cNvPr>
          <p:cNvPicPr preferRelativeResize="0"/>
          <p:nvPr/>
        </p:nvPicPr>
        <p:blipFill>
          <a:blip r:embed="rId6">
            <a:alphaModFix/>
          </a:blip>
          <a:stretch>
            <a:fillRect/>
          </a:stretch>
        </p:blipFill>
        <p:spPr>
          <a:xfrm>
            <a:off x="8375098" y="44502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Lindita</a:t>
            </a:r>
            <a:r>
              <a:rPr lang="en"/>
              <a:t> to do</a:t>
            </a:r>
            <a:endParaRPr/>
          </a:p>
        </p:txBody>
      </p:sp>
      <p:pic>
        <p:nvPicPr>
          <p:cNvPr id="121" name="Google Shape;121;p21"/>
          <p:cNvPicPr preferRelativeResize="0"/>
          <p:nvPr/>
        </p:nvPicPr>
        <p:blipFill>
          <a:blip r:embed="rId3">
            <a:alphaModFix/>
          </a:blip>
          <a:stretch>
            <a:fillRect/>
          </a:stretch>
        </p:blipFill>
        <p:spPr>
          <a:xfrm>
            <a:off x="1518163" y="165775"/>
            <a:ext cx="6107676" cy="4064950"/>
          </a:xfrm>
          <a:prstGeom prst="rect">
            <a:avLst/>
          </a:prstGeom>
          <a:noFill/>
          <a:ln>
            <a:noFill/>
          </a:ln>
        </p:spPr>
      </p:pic>
      <p:pic>
        <p:nvPicPr>
          <p:cNvPr id="122" name="Google Shape;122;p21" title="todolin.mp3">
            <a:hlinkClick r:id="rId4"/>
          </p:cNvPr>
          <p:cNvPicPr preferRelativeResize="0"/>
          <p:nvPr/>
        </p:nvPicPr>
        <p:blipFill>
          <a:blip r:embed="rId5">
            <a:alphaModFix/>
          </a:blip>
          <a:stretch>
            <a:fillRect/>
          </a:stretch>
        </p:blipFill>
        <p:spPr>
          <a:xfrm>
            <a:off x="8459888" y="165775"/>
            <a:ext cx="457200" cy="457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9</a:t>
            </a:r>
            <a:endParaRPr/>
          </a:p>
        </p:txBody>
      </p:sp>
      <p:sp>
        <p:nvSpPr>
          <p:cNvPr id="764" name="Google Shape;764;p10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 Improved</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Find out what happened with customer 4s latest order and show when the order was picked and expected delivery and check the warehouse for quantity.</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03"/>
          <p:cNvPicPr preferRelativeResize="0"/>
          <p:nvPr/>
        </p:nvPicPr>
        <p:blipFill>
          <a:blip r:embed="rId3">
            <a:alphaModFix/>
          </a:blip>
          <a:stretch>
            <a:fillRect/>
          </a:stretch>
        </p:blipFill>
        <p:spPr>
          <a:xfrm>
            <a:off x="2219050" y="152400"/>
            <a:ext cx="4705906" cy="4838700"/>
          </a:xfrm>
          <a:prstGeom prst="rect">
            <a:avLst/>
          </a:prstGeom>
          <a:noFill/>
          <a:ln>
            <a:noFill/>
          </a:ln>
        </p:spPr>
      </p:pic>
      <p:pic>
        <p:nvPicPr>
          <p:cNvPr id="770" name="Google Shape;770;p103" title="lp9.mp3">
            <a:hlinkClick r:id="rId4"/>
          </p:cNvPr>
          <p:cNvPicPr preferRelativeResize="0"/>
          <p:nvPr/>
        </p:nvPicPr>
        <p:blipFill>
          <a:blip r:embed="rId5">
            <a:alphaModFix/>
          </a:blip>
          <a:stretch>
            <a:fillRect/>
          </a:stretch>
        </p:blipFill>
        <p:spPr>
          <a:xfrm>
            <a:off x="8388850" y="324125"/>
            <a:ext cx="457200" cy="457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9</a:t>
            </a:r>
            <a:endParaRPr/>
          </a:p>
        </p:txBody>
      </p:sp>
      <p:pic>
        <p:nvPicPr>
          <p:cNvPr id="776" name="Google Shape;776;p104"/>
          <p:cNvPicPr preferRelativeResize="0"/>
          <p:nvPr/>
        </p:nvPicPr>
        <p:blipFill>
          <a:blip r:embed="rId3">
            <a:alphaModFix/>
          </a:blip>
          <a:stretch>
            <a:fillRect/>
          </a:stretch>
        </p:blipFill>
        <p:spPr>
          <a:xfrm>
            <a:off x="3133900" y="1152425"/>
            <a:ext cx="2864275" cy="2024275"/>
          </a:xfrm>
          <a:prstGeom prst="rect">
            <a:avLst/>
          </a:prstGeom>
          <a:noFill/>
          <a:ln>
            <a:noFill/>
          </a:ln>
        </p:spPr>
      </p:pic>
      <p:pic>
        <p:nvPicPr>
          <p:cNvPr id="777" name="Google Shape;777;p104"/>
          <p:cNvPicPr preferRelativeResize="0"/>
          <p:nvPr/>
        </p:nvPicPr>
        <p:blipFill>
          <a:blip r:embed="rId4">
            <a:alphaModFix/>
          </a:blip>
          <a:stretch>
            <a:fillRect/>
          </a:stretch>
        </p:blipFill>
        <p:spPr>
          <a:xfrm>
            <a:off x="1600200" y="3387775"/>
            <a:ext cx="5943600" cy="1400175"/>
          </a:xfrm>
          <a:prstGeom prst="rect">
            <a:avLst/>
          </a:prstGeom>
          <a:noFill/>
          <a:ln>
            <a:noFill/>
          </a:ln>
        </p:spPr>
      </p:pic>
      <p:pic>
        <p:nvPicPr>
          <p:cNvPr id="778" name="Google Shape;778;p104" title="p99.mp3">
            <a:hlinkClick r:id="rId5"/>
          </p:cNvPr>
          <p:cNvPicPr preferRelativeResize="0"/>
          <p:nvPr/>
        </p:nvPicPr>
        <p:blipFill>
          <a:blip r:embed="rId6">
            <a:alphaModFix/>
          </a:blip>
          <a:stretch>
            <a:fillRect/>
          </a:stretch>
        </p:blipFill>
        <p:spPr>
          <a:xfrm>
            <a:off x="8262075" y="501525"/>
            <a:ext cx="457200" cy="457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5"/>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Group </a:t>
            </a:r>
            <a:endParaRPr/>
          </a:p>
          <a:p>
            <a:pPr indent="0" lvl="0" marL="0" rtl="0" algn="ctr">
              <a:spcBef>
                <a:spcPts val="0"/>
              </a:spcBef>
              <a:spcAft>
                <a:spcPts val="0"/>
              </a:spcAft>
              <a:buNone/>
            </a:pPr>
            <a:r>
              <a:rPr lang="en"/>
              <a:t>Propositions</a:t>
            </a:r>
            <a:endParaRPr/>
          </a:p>
        </p:txBody>
      </p:sp>
      <p:sp>
        <p:nvSpPr>
          <p:cNvPr id="784" name="Google Shape;784;p105"/>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voted 9</a:t>
            </a:r>
            <a:r>
              <a:rPr lang="en"/>
              <a:t> queries</a:t>
            </a:r>
            <a:endParaRPr/>
          </a:p>
        </p:txBody>
      </p:sp>
      <p:pic>
        <p:nvPicPr>
          <p:cNvPr id="785" name="Google Shape;785;p105"/>
          <p:cNvPicPr preferRelativeResize="0"/>
          <p:nvPr/>
        </p:nvPicPr>
        <p:blipFill>
          <a:blip r:embed="rId3">
            <a:alphaModFix/>
          </a:blip>
          <a:stretch>
            <a:fillRect/>
          </a:stretch>
        </p:blipFill>
        <p:spPr>
          <a:xfrm>
            <a:off x="5291375" y="1548350"/>
            <a:ext cx="3081450" cy="2046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a:t>
            </a:r>
            <a:r>
              <a:rPr lang="en"/>
              <a:t> - Proposition 1</a:t>
            </a:r>
            <a:endParaRPr/>
          </a:p>
        </p:txBody>
      </p:sp>
      <p:sp>
        <p:nvSpPr>
          <p:cNvPr id="791" name="Google Shape;791;p10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This query’s goal is to find out the cities that Employee 6 has packed to. This resulted in 40 different cities being delivered packages packed by Employee 6.</a:t>
            </a:r>
            <a:endParaRPr/>
          </a:p>
        </p:txBody>
      </p:sp>
      <p:pic>
        <p:nvPicPr>
          <p:cNvPr id="792" name="Google Shape;792;p106"/>
          <p:cNvPicPr preferRelativeResize="0"/>
          <p:nvPr/>
        </p:nvPicPr>
        <p:blipFill>
          <a:blip r:embed="rId3">
            <a:alphaModFix/>
          </a:blip>
          <a:stretch>
            <a:fillRect/>
          </a:stretch>
        </p:blipFill>
        <p:spPr>
          <a:xfrm>
            <a:off x="859300" y="2639250"/>
            <a:ext cx="6841924" cy="1929775"/>
          </a:xfrm>
          <a:prstGeom prst="rect">
            <a:avLst/>
          </a:prstGeom>
          <a:noFill/>
          <a:ln>
            <a:noFill/>
          </a:ln>
        </p:spPr>
      </p:pic>
      <p:pic>
        <p:nvPicPr>
          <p:cNvPr id="793" name="Google Shape;793;p106" title="Slide 52.mp3">
            <a:hlinkClick r:id="rId4"/>
          </p:cNvPr>
          <p:cNvPicPr preferRelativeResize="0"/>
          <p:nvPr/>
        </p:nvPicPr>
        <p:blipFill>
          <a:blip r:embed="rId5">
            <a:alphaModFix/>
          </a:blip>
          <a:stretch>
            <a:fillRect/>
          </a:stretch>
        </p:blipFill>
        <p:spPr>
          <a:xfrm>
            <a:off x="8125550" y="348500"/>
            <a:ext cx="544875" cy="544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Saqib - Proposition 1</a:t>
            </a:r>
            <a:endParaRPr/>
          </a:p>
        </p:txBody>
      </p:sp>
      <p:pic>
        <p:nvPicPr>
          <p:cNvPr id="799" name="Google Shape;799;p107"/>
          <p:cNvPicPr preferRelativeResize="0"/>
          <p:nvPr/>
        </p:nvPicPr>
        <p:blipFill>
          <a:blip r:embed="rId3">
            <a:alphaModFix/>
          </a:blip>
          <a:stretch>
            <a:fillRect/>
          </a:stretch>
        </p:blipFill>
        <p:spPr>
          <a:xfrm>
            <a:off x="311700" y="1402350"/>
            <a:ext cx="3975300" cy="2669325"/>
          </a:xfrm>
          <a:prstGeom prst="rect">
            <a:avLst/>
          </a:prstGeom>
          <a:noFill/>
          <a:ln>
            <a:noFill/>
          </a:ln>
        </p:spPr>
      </p:pic>
      <p:pic>
        <p:nvPicPr>
          <p:cNvPr id="800" name="Google Shape;800;p107"/>
          <p:cNvPicPr preferRelativeResize="0"/>
          <p:nvPr/>
        </p:nvPicPr>
        <p:blipFill>
          <a:blip r:embed="rId4">
            <a:alphaModFix/>
          </a:blip>
          <a:stretch>
            <a:fillRect/>
          </a:stretch>
        </p:blipFill>
        <p:spPr>
          <a:xfrm>
            <a:off x="4348300" y="1884388"/>
            <a:ext cx="4484000" cy="1705250"/>
          </a:xfrm>
          <a:prstGeom prst="rect">
            <a:avLst/>
          </a:prstGeom>
          <a:noFill/>
          <a:ln>
            <a:noFill/>
          </a:ln>
        </p:spPr>
      </p:pic>
      <p:pic>
        <p:nvPicPr>
          <p:cNvPr id="801" name="Google Shape;801;p107" title="Slide 53.mp3">
            <a:hlinkClick r:id="rId5"/>
          </p:cNvPr>
          <p:cNvPicPr preferRelativeResize="0"/>
          <p:nvPr/>
        </p:nvPicPr>
        <p:blipFill>
          <a:blip r:embed="rId6">
            <a:alphaModFix/>
          </a:blip>
          <a:stretch>
            <a:fillRect/>
          </a:stretch>
        </p:blipFill>
        <p:spPr>
          <a:xfrm>
            <a:off x="8375100" y="385175"/>
            <a:ext cx="457200" cy="457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2</a:t>
            </a:r>
            <a:endParaRPr/>
          </a:p>
        </p:txBody>
      </p:sp>
      <p:sp>
        <p:nvSpPr>
          <p:cNvPr id="807" name="Google Shape;807;p10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Medium,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Return Customer ID, Order ID, Product ID, Quantity, and UnitPrice. Sorted by Customer ID</a:t>
            </a:r>
            <a:endParaRPr/>
          </a:p>
        </p:txBody>
      </p:sp>
      <p:pic>
        <p:nvPicPr>
          <p:cNvPr id="808" name="Google Shape;808;p108"/>
          <p:cNvPicPr preferRelativeResize="0"/>
          <p:nvPr/>
        </p:nvPicPr>
        <p:blipFill>
          <a:blip r:embed="rId3">
            <a:alphaModFix/>
          </a:blip>
          <a:stretch>
            <a:fillRect/>
          </a:stretch>
        </p:blipFill>
        <p:spPr>
          <a:xfrm>
            <a:off x="1600200" y="2639050"/>
            <a:ext cx="5943600" cy="1257300"/>
          </a:xfrm>
          <a:prstGeom prst="rect">
            <a:avLst/>
          </a:prstGeom>
          <a:noFill/>
          <a:ln>
            <a:noFill/>
          </a:ln>
        </p:spPr>
      </p:pic>
      <p:pic>
        <p:nvPicPr>
          <p:cNvPr id="809" name="Google Shape;809;p108" title="Record (online-voice-recorder.com) (2).mp3">
            <a:hlinkClick r:id="rId4"/>
          </p:cNvPr>
          <p:cNvPicPr preferRelativeResize="0"/>
          <p:nvPr/>
        </p:nvPicPr>
        <p:blipFill>
          <a:blip r:embed="rId5">
            <a:alphaModFix/>
          </a:blip>
          <a:stretch>
            <a:fillRect/>
          </a:stretch>
        </p:blipFill>
        <p:spPr>
          <a:xfrm>
            <a:off x="8203350" y="663888"/>
            <a:ext cx="269675" cy="269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Michael - Proposition 2</a:t>
            </a:r>
            <a:endParaRPr/>
          </a:p>
        </p:txBody>
      </p:sp>
      <p:pic>
        <p:nvPicPr>
          <p:cNvPr id="815" name="Google Shape;815;p109"/>
          <p:cNvPicPr preferRelativeResize="0"/>
          <p:nvPr/>
        </p:nvPicPr>
        <p:blipFill>
          <a:blip r:embed="rId3">
            <a:alphaModFix/>
          </a:blip>
          <a:stretch>
            <a:fillRect/>
          </a:stretch>
        </p:blipFill>
        <p:spPr>
          <a:xfrm>
            <a:off x="831850" y="1290025"/>
            <a:ext cx="4176801" cy="3135599"/>
          </a:xfrm>
          <a:prstGeom prst="rect">
            <a:avLst/>
          </a:prstGeom>
          <a:noFill/>
          <a:ln>
            <a:noFill/>
          </a:ln>
        </p:spPr>
      </p:pic>
      <p:pic>
        <p:nvPicPr>
          <p:cNvPr id="816" name="Google Shape;816;p109"/>
          <p:cNvPicPr preferRelativeResize="0"/>
          <p:nvPr/>
        </p:nvPicPr>
        <p:blipFill>
          <a:blip r:embed="rId4">
            <a:alphaModFix/>
          </a:blip>
          <a:stretch>
            <a:fillRect/>
          </a:stretch>
        </p:blipFill>
        <p:spPr>
          <a:xfrm>
            <a:off x="5249875" y="1290025"/>
            <a:ext cx="2587762" cy="3135600"/>
          </a:xfrm>
          <a:prstGeom prst="rect">
            <a:avLst/>
          </a:prstGeom>
          <a:noFill/>
          <a:ln>
            <a:noFill/>
          </a:ln>
        </p:spPr>
      </p:pic>
      <p:pic>
        <p:nvPicPr>
          <p:cNvPr id="817" name="Google Shape;817;p109" title="Record (online-voice-recorder.com) (3).mp3">
            <a:hlinkClick r:id="rId5"/>
          </p:cNvPr>
          <p:cNvPicPr preferRelativeResize="0"/>
          <p:nvPr/>
        </p:nvPicPr>
        <p:blipFill>
          <a:blip r:embed="rId6">
            <a:alphaModFix/>
          </a:blip>
          <a:stretch>
            <a:fillRect/>
          </a:stretch>
        </p:blipFill>
        <p:spPr>
          <a:xfrm>
            <a:off x="8344375" y="382149"/>
            <a:ext cx="413076" cy="4130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Lindita - Proposition 3</a:t>
            </a:r>
            <a:endParaRPr/>
          </a:p>
        </p:txBody>
      </p:sp>
      <p:sp>
        <p:nvSpPr>
          <p:cNvPr id="823" name="Google Shape;823;p11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Complex, Best</a:t>
            </a:r>
            <a:endParaRPr/>
          </a:p>
          <a:p>
            <a:pPr indent="0" lvl="0" marL="0" rtl="0" algn="l">
              <a:lnSpc>
                <a:spcPct val="130000"/>
              </a:lnSpc>
              <a:spcBef>
                <a:spcPts val="1200"/>
              </a:spcBef>
              <a:spcAft>
                <a:spcPts val="0"/>
              </a:spcAft>
              <a:buNone/>
            </a:pPr>
            <a:r>
              <a:rPr lang="en" sz="1200">
                <a:solidFill>
                  <a:srgbClr val="595959"/>
                </a:solidFill>
                <a:latin typeface="Lato"/>
                <a:ea typeface="Lato"/>
                <a:cs typeface="Lato"/>
                <a:sym typeface="Lato"/>
              </a:rPr>
              <a:t>Find caleb F carter and give me information on his properties and taxes he paid over each year</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t/>
            </a:r>
            <a:endParaRPr sz="1200">
              <a:solidFill>
                <a:srgbClr val="595959"/>
              </a:solidFill>
              <a:latin typeface="Lato"/>
              <a:ea typeface="Lato"/>
              <a:cs typeface="Lato"/>
              <a:sym typeface="Lato"/>
            </a:endParaRPr>
          </a:p>
          <a:p>
            <a:pPr indent="0" lvl="0" marL="0" rtl="0" algn="l">
              <a:lnSpc>
                <a:spcPct val="130000"/>
              </a:lnSpc>
              <a:spcBef>
                <a:spcPts val="0"/>
              </a:spcBef>
              <a:spcAft>
                <a:spcPts val="0"/>
              </a:spcAft>
              <a:buNone/>
            </a:pPr>
            <a:r>
              <a:rPr lang="en" sz="1200">
                <a:solidFill>
                  <a:srgbClr val="595959"/>
                </a:solidFill>
                <a:latin typeface="Lato"/>
                <a:ea typeface="Lato"/>
                <a:cs typeface="Lato"/>
                <a:sym typeface="Lato"/>
              </a:rPr>
              <a:t>(shown on next page)</a:t>
            </a:r>
            <a:endParaRPr sz="1200">
              <a:solidFill>
                <a:srgbClr val="595959"/>
              </a:solidFill>
              <a:latin typeface="Lato"/>
              <a:ea typeface="Lato"/>
              <a:cs typeface="Lato"/>
              <a:sym typeface="La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11"/>
          <p:cNvPicPr preferRelativeResize="0"/>
          <p:nvPr/>
        </p:nvPicPr>
        <p:blipFill>
          <a:blip r:embed="rId3">
            <a:alphaModFix/>
          </a:blip>
          <a:stretch>
            <a:fillRect/>
          </a:stretch>
        </p:blipFill>
        <p:spPr>
          <a:xfrm>
            <a:off x="2511550" y="0"/>
            <a:ext cx="3148625" cy="2505350"/>
          </a:xfrm>
          <a:prstGeom prst="rect">
            <a:avLst/>
          </a:prstGeom>
          <a:noFill/>
          <a:ln>
            <a:noFill/>
          </a:ln>
        </p:spPr>
      </p:pic>
      <p:pic>
        <p:nvPicPr>
          <p:cNvPr id="829" name="Google Shape;829;p111"/>
          <p:cNvPicPr preferRelativeResize="0"/>
          <p:nvPr/>
        </p:nvPicPr>
        <p:blipFill>
          <a:blip r:embed="rId4">
            <a:alphaModFix/>
          </a:blip>
          <a:stretch>
            <a:fillRect/>
          </a:stretch>
        </p:blipFill>
        <p:spPr>
          <a:xfrm>
            <a:off x="2511550" y="2505350"/>
            <a:ext cx="2996300" cy="2452050"/>
          </a:xfrm>
          <a:prstGeom prst="rect">
            <a:avLst/>
          </a:prstGeom>
          <a:noFill/>
          <a:ln>
            <a:noFill/>
          </a:ln>
        </p:spPr>
      </p:pic>
      <p:pic>
        <p:nvPicPr>
          <p:cNvPr id="830" name="Google Shape;830;p111" title="g3.mp3">
            <a:hlinkClick r:id="rId5"/>
          </p:cNvPr>
          <p:cNvPicPr preferRelativeResize="0"/>
          <p:nvPr/>
        </p:nvPicPr>
        <p:blipFill>
          <a:blip r:embed="rId6">
            <a:alphaModFix/>
          </a:blip>
          <a:stretch>
            <a:fillRect/>
          </a:stretch>
        </p:blipFill>
        <p:spPr>
          <a:xfrm>
            <a:off x="8309500" y="42182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